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13716000" cx="24377650"/>
  <p:notesSz cx="6858000" cy="9144000"/>
  <p:embeddedFontLst>
    <p:embeddedFont>
      <p:font typeface="Roboto Thin"/>
      <p:regular r:id="rId55"/>
      <p:bold r:id="rId56"/>
      <p:italic r:id="rId57"/>
      <p:boldItalic r:id="rId58"/>
    </p:embeddedFont>
    <p:embeddedFont>
      <p:font typeface="Roboto Medium"/>
      <p:regular r:id="rId59"/>
      <p:bold r:id="rId60"/>
      <p:italic r:id="rId61"/>
      <p:boldItalic r:id="rId62"/>
    </p:embeddedFont>
    <p:embeddedFont>
      <p:font typeface="Roboto"/>
      <p:regular r:id="rId63"/>
      <p:bold r:id="rId64"/>
      <p:italic r:id="rId65"/>
      <p:boldItalic r:id="rId66"/>
    </p:embeddedFont>
    <p:embeddedFont>
      <p:font typeface="Amatic SC"/>
      <p:regular r:id="rId67"/>
      <p:bold r:id="rId68"/>
    </p:embeddedFont>
    <p:embeddedFont>
      <p:font typeface="Inconsolata"/>
      <p:regular r:id="rId69"/>
      <p:bold r:id="rId70"/>
    </p:embeddedFont>
    <p:embeddedFont>
      <p:font typeface="Poppins"/>
      <p:regular r:id="rId71"/>
      <p:bold r:id="rId72"/>
      <p:italic r:id="rId73"/>
      <p:boldItalic r:id="rId74"/>
    </p:embeddedFont>
    <p:embeddedFont>
      <p:font typeface="Lato Light"/>
      <p:regular r:id="rId75"/>
      <p:bold r:id="rId76"/>
      <p:italic r:id="rId77"/>
      <p:boldItalic r:id="rId78"/>
    </p:embeddedFont>
    <p:embeddedFont>
      <p:font typeface="Poppins Medium"/>
      <p:regular r:id="rId79"/>
      <p:bold r:id="rId80"/>
      <p:italic r:id="rId81"/>
      <p:boldItalic r:id="rId82"/>
    </p:embeddedFont>
    <p:embeddedFont>
      <p:font typeface="Roboto Light"/>
      <p:regular r:id="rId83"/>
      <p:bold r:id="rId84"/>
      <p:italic r:id="rId85"/>
      <p:boldItalic r:id="rId86"/>
    </p:embeddedFont>
    <p:embeddedFont>
      <p:font typeface="Helvetica Neue"/>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A0C7A9-CF2A-4F68-A37C-20CB8018264C}">
  <a:tblStyle styleId="{1BA0C7A9-CF2A-4F68-A37C-20CB801826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RobotoLight-bold.fntdata"/><Relationship Id="rId83" Type="http://schemas.openxmlformats.org/officeDocument/2006/relationships/font" Target="fonts/RobotoLight-regular.fntdata"/><Relationship Id="rId42" Type="http://schemas.openxmlformats.org/officeDocument/2006/relationships/slide" Target="slides/slide34.xml"/><Relationship Id="rId86" Type="http://schemas.openxmlformats.org/officeDocument/2006/relationships/font" Target="fonts/RobotoLight-boldItalic.fntdata"/><Relationship Id="rId41" Type="http://schemas.openxmlformats.org/officeDocument/2006/relationships/slide" Target="slides/slide33.xml"/><Relationship Id="rId85" Type="http://schemas.openxmlformats.org/officeDocument/2006/relationships/font" Target="fonts/RobotoLight-italic.fntdata"/><Relationship Id="rId44" Type="http://schemas.openxmlformats.org/officeDocument/2006/relationships/slide" Target="slides/slide36.xml"/><Relationship Id="rId88" Type="http://schemas.openxmlformats.org/officeDocument/2006/relationships/font" Target="fonts/HelveticaNeue-bold.fntdata"/><Relationship Id="rId43" Type="http://schemas.openxmlformats.org/officeDocument/2006/relationships/slide" Target="slides/slide35.xml"/><Relationship Id="rId87" Type="http://schemas.openxmlformats.org/officeDocument/2006/relationships/font" Target="fonts/HelveticaNeue-regular.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italic.fntdata"/><Relationship Id="rId80" Type="http://schemas.openxmlformats.org/officeDocument/2006/relationships/font" Target="fonts/PoppinsMedium-bold.fntdata"/><Relationship Id="rId82" Type="http://schemas.openxmlformats.org/officeDocument/2006/relationships/font" Target="fonts/PoppinsMedium-boldItalic.fntdata"/><Relationship Id="rId81" Type="http://schemas.openxmlformats.org/officeDocument/2006/relationships/font" Target="fonts/PoppinsMedium-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Poppins-italic.fntdata"/><Relationship Id="rId72" Type="http://schemas.openxmlformats.org/officeDocument/2006/relationships/font" Target="fonts/Poppins-bold.fntdata"/><Relationship Id="rId31" Type="http://schemas.openxmlformats.org/officeDocument/2006/relationships/slide" Target="slides/slide23.xml"/><Relationship Id="rId75" Type="http://schemas.openxmlformats.org/officeDocument/2006/relationships/font" Target="fonts/LatoLight-regular.fntdata"/><Relationship Id="rId30" Type="http://schemas.openxmlformats.org/officeDocument/2006/relationships/slide" Target="slides/slide22.xml"/><Relationship Id="rId74" Type="http://schemas.openxmlformats.org/officeDocument/2006/relationships/font" Target="fonts/Poppins-boldItalic.fntdata"/><Relationship Id="rId33" Type="http://schemas.openxmlformats.org/officeDocument/2006/relationships/slide" Target="slides/slide25.xml"/><Relationship Id="rId77" Type="http://schemas.openxmlformats.org/officeDocument/2006/relationships/font" Target="fonts/LatoLight-italic.fntdata"/><Relationship Id="rId32" Type="http://schemas.openxmlformats.org/officeDocument/2006/relationships/slide" Target="slides/slide24.xml"/><Relationship Id="rId76" Type="http://schemas.openxmlformats.org/officeDocument/2006/relationships/font" Target="fonts/LatoLight-bold.fntdata"/><Relationship Id="rId35" Type="http://schemas.openxmlformats.org/officeDocument/2006/relationships/slide" Target="slides/slide27.xml"/><Relationship Id="rId79" Type="http://schemas.openxmlformats.org/officeDocument/2006/relationships/font" Target="fonts/PoppinsMedium-regular.fntdata"/><Relationship Id="rId34" Type="http://schemas.openxmlformats.org/officeDocument/2006/relationships/slide" Target="slides/slide26.xml"/><Relationship Id="rId78" Type="http://schemas.openxmlformats.org/officeDocument/2006/relationships/font" Target="fonts/LatoLight-boldItalic.fntdata"/><Relationship Id="rId71" Type="http://schemas.openxmlformats.org/officeDocument/2006/relationships/font" Target="fonts/Poppins-regular.fntdata"/><Relationship Id="rId70" Type="http://schemas.openxmlformats.org/officeDocument/2006/relationships/font" Target="fonts/Inconsolata-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2.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4.xml"/><Relationship Id="rId66" Type="http://schemas.openxmlformats.org/officeDocument/2006/relationships/font" Target="fonts/Roboto-boldItalic.fntdata"/><Relationship Id="rId21" Type="http://schemas.openxmlformats.org/officeDocument/2006/relationships/slide" Target="slides/slide13.xml"/><Relationship Id="rId65" Type="http://schemas.openxmlformats.org/officeDocument/2006/relationships/font" Target="fonts/Roboto-italic.fntdata"/><Relationship Id="rId24" Type="http://schemas.openxmlformats.org/officeDocument/2006/relationships/slide" Target="slides/slide16.xml"/><Relationship Id="rId68" Type="http://schemas.openxmlformats.org/officeDocument/2006/relationships/font" Target="fonts/AmaticSC-bold.fntdata"/><Relationship Id="rId23" Type="http://schemas.openxmlformats.org/officeDocument/2006/relationships/slide" Target="slides/slide15.xml"/><Relationship Id="rId67" Type="http://schemas.openxmlformats.org/officeDocument/2006/relationships/font" Target="fonts/AmaticSC-regular.fntdata"/><Relationship Id="rId60" Type="http://schemas.openxmlformats.org/officeDocument/2006/relationships/font" Target="fonts/RobotoMedium-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Inconsolata-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obotoThin-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Thin-italic.fntdata"/><Relationship Id="rId12" Type="http://schemas.openxmlformats.org/officeDocument/2006/relationships/slide" Target="slides/slide4.xml"/><Relationship Id="rId56" Type="http://schemas.openxmlformats.org/officeDocument/2006/relationships/font" Target="fonts/RobotoThin-bold.fntdata"/><Relationship Id="rId90" Type="http://schemas.openxmlformats.org/officeDocument/2006/relationships/font" Target="fonts/HelveticaNeue-boldItalic.fntdata"/><Relationship Id="rId15" Type="http://schemas.openxmlformats.org/officeDocument/2006/relationships/slide" Target="slides/slide7.xml"/><Relationship Id="rId59" Type="http://schemas.openxmlformats.org/officeDocument/2006/relationships/font" Target="fonts/RobotoMedium-regular.fntdata"/><Relationship Id="rId14" Type="http://schemas.openxmlformats.org/officeDocument/2006/relationships/slide" Target="slides/slide6.xml"/><Relationship Id="rId58" Type="http://schemas.openxmlformats.org/officeDocument/2006/relationships/font" Target="fonts/RobotoThin-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320ca0c5cc2_5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320ca0c5cc2_5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9" name="Google Shape;1439;g320ca0c5cc2_5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20ca0c5cc2_5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320ca0c5cc2_5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9" name="Google Shape;1449;g320ca0c5cc2_5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20ca0c5cc2_5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20ca0c5cc2_5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g320ca0c5cc2_5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320ca0c5cc2_5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320ca0c5cc2_5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9" name="Google Shape;1469;g320ca0c5cc2_5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320ca0c5cc2_5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320ca0c5cc2_5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9" name="Google Shape;1479;g320ca0c5cc2_5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21b4d1508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21b4d15086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g321b4d15086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320ca0c5cc2_6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320ca0c5cc2_6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0" name="Google Shape;1530;g320ca0c5cc2_6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0" name="Google Shape;1540;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20ca0c5cc2_6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320ca0c5cc2_6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0" name="Google Shape;1550;g320ca0c5cc2_6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321b4d15086_1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321b4d15086_1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8" name="Google Shape;1578;g321b4d15086_1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320ca0c5cc2_8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320ca0c5cc2_8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0" name="Google Shape;1590;g320ca0c5cc2_8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320ca0c5cc2_8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320ca0c5cc2_8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4" name="Google Shape;1604;g320ca0c5cc2_8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320ca0c5cc2_8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320ca0c5cc2_8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6" name="Google Shape;1616;g320ca0c5cc2_8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320ca0c5cc2_8_8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320ca0c5cc2_8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320ca0c5cc2_8_8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320ca0c5cc2_8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320ca0c5cc2_8_9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320ca0c5cc2_8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320ca0c5cc2_8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320ca0c5cc2_8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320ca0c5cc2_8_10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320ca0c5cc2_8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320ca0c5cc2_8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320ca0c5cc2_8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g320ca0c5cc2_8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20ca0c5cc2_6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320ca0c5cc2_6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g320ca0c5cc2_6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320ca0c5cc2_5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320ca0c5cc2_5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g320ca0c5cc2_5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9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6.png"/><Relationship Id="rId4" Type="http://schemas.openxmlformats.org/officeDocument/2006/relationships/image" Target="../media/image10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8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0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0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5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0.png"/><Relationship Id="rId4" Type="http://schemas.openxmlformats.org/officeDocument/2006/relationships/image" Target="../media/image1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109.png"/><Relationship Id="rId4" Type="http://schemas.openxmlformats.org/officeDocument/2006/relationships/image" Target="../media/image111.png"/><Relationship Id="rId5" Type="http://schemas.openxmlformats.org/officeDocument/2006/relationships/image" Target="../media/image1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xml"/><Relationship Id="rId3" Type="http://schemas.openxmlformats.org/officeDocument/2006/relationships/image" Target="../media/image1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5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2.xml"/><Relationship Id="rId3" Type="http://schemas.openxmlformats.org/officeDocument/2006/relationships/image" Target="../media/image1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9.xml"/><Relationship Id="rId3" Type="http://schemas.openxmlformats.org/officeDocument/2006/relationships/image" Target="../media/image1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vsi-corporation.azurewebsites.net/" TargetMode="External"/><Relationship Id="rId4" Type="http://schemas.openxmlformats.org/officeDocument/2006/relationships/hyperlink" Target="https://vsi-corporation.azurewebsites.ne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image" Target="../media/image142.png"/><Relationship Id="rId4" Type="http://schemas.openxmlformats.org/officeDocument/2006/relationships/image" Target="../media/image1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5.xml"/><Relationship Id="rId3" Type="http://schemas.openxmlformats.org/officeDocument/2006/relationships/image" Target="../media/image1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526450" y="5991600"/>
            <a:ext cx="23851200" cy="17328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sz="9500">
                <a:latin typeface="Roboto"/>
                <a:ea typeface="Roboto"/>
                <a:cs typeface="Roboto"/>
                <a:sym typeface="Roboto"/>
              </a:rPr>
              <a:t>Defensive Security Project by: </a:t>
            </a:r>
            <a:endParaRPr b="1" sz="9500">
              <a:latin typeface="Roboto"/>
              <a:ea typeface="Roboto"/>
              <a:cs typeface="Roboto"/>
              <a:sym typeface="Roboto"/>
            </a:endParaRPr>
          </a:p>
          <a:p>
            <a:pPr indent="0" lvl="0" marL="0" rtl="0" algn="l">
              <a:spcBef>
                <a:spcPts val="0"/>
              </a:spcBef>
              <a:spcAft>
                <a:spcPts val="0"/>
              </a:spcAft>
              <a:buNone/>
            </a:pPr>
            <a:r>
              <a:t/>
            </a:r>
            <a:endParaRPr b="1" sz="4000">
              <a:latin typeface="Roboto"/>
              <a:ea typeface="Roboto"/>
              <a:cs typeface="Roboto"/>
              <a:sym typeface="Roboto"/>
            </a:endParaRPr>
          </a:p>
          <a:p>
            <a:pPr indent="457200" lvl="0" marL="0" rtl="0" algn="l">
              <a:spcBef>
                <a:spcPts val="0"/>
              </a:spcBef>
              <a:spcAft>
                <a:spcPts val="0"/>
              </a:spcAft>
              <a:buNone/>
            </a:pPr>
            <a:r>
              <a:rPr lang="en-US" sz="4400">
                <a:latin typeface="Roboto"/>
                <a:ea typeface="Roboto"/>
                <a:cs typeface="Roboto"/>
                <a:sym typeface="Roboto"/>
              </a:rPr>
              <a:t>Timothy Hogan, Diana Kimondo, Kaps Kapende, </a:t>
            </a:r>
            <a:r>
              <a:rPr lang="en-US" sz="4400">
                <a:solidFill>
                  <a:schemeClr val="dk1"/>
                </a:solidFill>
                <a:latin typeface="Arial"/>
                <a:ea typeface="Arial"/>
                <a:cs typeface="Arial"/>
                <a:sym typeface="Arial"/>
              </a:rPr>
              <a:t>Chuksie Ihezue, and Brian Briggman</a:t>
            </a:r>
            <a:endParaRPr sz="4400">
              <a:latin typeface="Roboto"/>
              <a:ea typeface="Roboto"/>
              <a:cs typeface="Roboto"/>
              <a:sym typeface="Roboto"/>
            </a:endParaRPr>
          </a:p>
          <a:p>
            <a:pPr indent="0" lvl="0" marL="0" rtl="0" algn="ctr">
              <a:spcBef>
                <a:spcPts val="0"/>
              </a:spcBef>
              <a:spcAft>
                <a:spcPts val="0"/>
              </a:spcAft>
              <a:buNone/>
            </a:pPr>
            <a:r>
              <a:t/>
            </a:r>
            <a:endParaRPr b="1" sz="4600">
              <a:latin typeface="Roboto"/>
              <a:ea typeface="Roboto"/>
              <a:cs typeface="Roboto"/>
              <a:sym typeface="Roboto"/>
            </a:endParaRPr>
          </a:p>
          <a:p>
            <a:pPr indent="0" lvl="0" marL="0" rtl="0" algn="ctr">
              <a:spcBef>
                <a:spcPts val="0"/>
              </a:spcBef>
              <a:spcAft>
                <a:spcPts val="0"/>
              </a:spcAft>
              <a:buNone/>
            </a:pPr>
            <a:r>
              <a:rPr b="1" lang="en-US" sz="4600">
                <a:latin typeface="Roboto"/>
                <a:ea typeface="Roboto"/>
                <a:cs typeface="Roboto"/>
                <a:sym typeface="Roboto"/>
              </a:rPr>
              <a:t>(Group 3)</a:t>
            </a:r>
            <a:endParaRPr b="1" sz="46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19" name="Google Shape;1319;p83"/>
          <p:cNvPicPr preferRelativeResize="0"/>
          <p:nvPr/>
        </p:nvPicPr>
        <p:blipFill>
          <a:blip r:embed="rId3">
            <a:alphaModFix/>
          </a:blip>
          <a:stretch>
            <a:fillRect/>
          </a:stretch>
        </p:blipFill>
        <p:spPr>
          <a:xfrm>
            <a:off x="3204838" y="1095875"/>
            <a:ext cx="18494425" cy="468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00" name="Google Shape;1400;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1" name="Google Shape;1401;p9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2" name="Google Shape;1402;p92"/>
          <p:cNvGraphicFramePr/>
          <p:nvPr/>
        </p:nvGraphicFramePr>
        <p:xfrm>
          <a:off x="1296213" y="3863700"/>
          <a:ext cx="3000000" cy="3000000"/>
        </p:xfrm>
        <a:graphic>
          <a:graphicData uri="http://schemas.openxmlformats.org/drawingml/2006/table">
            <a:tbl>
              <a:tblPr>
                <a:noFill/>
                <a:tableStyleId>{1BA0C7A9-CF2A-4F68-A37C-20CB8018264C}</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Events - Failed Events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Failed events exceeds threshold of 12 failures per hour</a:t>
                      </a:r>
                      <a:endParaRPr sz="4400">
                        <a:latin typeface="Roboto"/>
                        <a:ea typeface="Roboto"/>
                        <a:cs typeface="Roboto"/>
                        <a:sym typeface="Roboto"/>
                      </a:endParaRPr>
                    </a:p>
                    <a:p>
                      <a:pPr indent="0" lvl="0" marL="0" rtl="0" algn="l">
                        <a:spcBef>
                          <a:spcPts val="0"/>
                        </a:spcBef>
                        <a:spcAft>
                          <a:spcPts val="0"/>
                        </a:spcAft>
                        <a:buNone/>
                      </a:pPr>
                      <a: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 failures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 failures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03" name="Google Shape;1403;p92"/>
          <p:cNvSpPr txBox="1"/>
          <p:nvPr/>
        </p:nvSpPr>
        <p:spPr>
          <a:xfrm>
            <a:off x="3906425" y="842702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number of failed Windows activities settled around 6 as our baseline and had a maximum value of 10 failed events per hour.  We chose a threshold of 12 failed events per hour, double our average.  Any failed events exceeding 12 per hour would suggest suspicious activity.</a:t>
            </a:r>
            <a:endParaRPr sz="4200"/>
          </a:p>
        </p:txBody>
      </p:sp>
      <p:pic>
        <p:nvPicPr>
          <p:cNvPr id="1404" name="Google Shape;1404;p92"/>
          <p:cNvPicPr preferRelativeResize="0"/>
          <p:nvPr/>
        </p:nvPicPr>
        <p:blipFill>
          <a:blip r:embed="rId3">
            <a:alphaModFix/>
          </a:blip>
          <a:stretch>
            <a:fillRect/>
          </a:stretch>
        </p:blipFill>
        <p:spPr>
          <a:xfrm>
            <a:off x="21018650" y="219204"/>
            <a:ext cx="2817675" cy="2817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10" name="Google Shape;1410;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1" name="Google Shape;1411;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2" name="Google Shape;1412;p93"/>
          <p:cNvGraphicFramePr/>
          <p:nvPr/>
        </p:nvGraphicFramePr>
        <p:xfrm>
          <a:off x="1296213" y="3863700"/>
          <a:ext cx="3000000" cy="3000000"/>
        </p:xfrm>
        <a:graphic>
          <a:graphicData uri="http://schemas.openxmlformats.org/drawingml/2006/table">
            <a:tbl>
              <a:tblPr>
                <a:noFill/>
                <a:tableStyleId>{1BA0C7A9-CF2A-4F68-A37C-20CB8018264C}</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l">
                        <a:spcBef>
                          <a:spcPts val="0"/>
                        </a:spcBef>
                        <a:spcAft>
                          <a:spcPts val="0"/>
                        </a:spcAft>
                        <a:buNone/>
                      </a:pPr>
                      <a:r>
                        <a:rPr lang="en-US" sz="4400">
                          <a:latin typeface="Roboto"/>
                          <a:ea typeface="Roboto"/>
                          <a:cs typeface="Roboto"/>
                          <a:sym typeface="Roboto"/>
                        </a:rPr>
                        <a:t>Windows Events - </a:t>
                      </a:r>
                      <a:r>
                        <a:rPr lang="en-US" sz="4400">
                          <a:latin typeface="Roboto"/>
                          <a:ea typeface="Roboto"/>
                          <a:cs typeface="Roboto"/>
                          <a:sym typeface="Roboto"/>
                        </a:rPr>
                        <a:t>Successful</a:t>
                      </a:r>
                      <a:r>
                        <a:rPr lang="en-US" sz="4400">
                          <a:latin typeface="Roboto"/>
                          <a:ea typeface="Roboto"/>
                          <a:cs typeface="Roboto"/>
                          <a:sym typeface="Roboto"/>
                        </a:rPr>
                        <a:t> Logins Per User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Successful logins exceeds threshold of 8 per user per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 successful logins per user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8 successful logins per user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13" name="Google Shape;1413;p93"/>
          <p:cNvSpPr txBox="1"/>
          <p:nvPr/>
        </p:nvSpPr>
        <p:spPr>
          <a:xfrm>
            <a:off x="3906425" y="8098600"/>
            <a:ext cx="16564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number of successful logins averaged 3 successful logins per user per hour in our baseline.  We noticed that the maximum number of successful logins per hour was 6.  This led us to recommend a threshold of 8 successful logins per hour per user.  More than 8 would be something we would want to investigate further.</a:t>
            </a:r>
            <a:endParaRPr sz="4200"/>
          </a:p>
        </p:txBody>
      </p:sp>
      <p:pic>
        <p:nvPicPr>
          <p:cNvPr id="1414" name="Google Shape;1414;p93"/>
          <p:cNvPicPr preferRelativeResize="0"/>
          <p:nvPr/>
        </p:nvPicPr>
        <p:blipFill>
          <a:blip r:embed="rId3">
            <a:alphaModFix/>
          </a:blip>
          <a:stretch>
            <a:fillRect/>
          </a:stretch>
        </p:blipFill>
        <p:spPr>
          <a:xfrm>
            <a:off x="21018650" y="219204"/>
            <a:ext cx="2817675" cy="281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20" name="Google Shape;1420;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1" name="Google Shape;1421;p9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2" name="Google Shape;1422;p94"/>
          <p:cNvGraphicFramePr/>
          <p:nvPr/>
        </p:nvGraphicFramePr>
        <p:xfrm>
          <a:off x="1296213" y="3863700"/>
          <a:ext cx="3000000" cy="3000000"/>
        </p:xfrm>
        <a:graphic>
          <a:graphicData uri="http://schemas.openxmlformats.org/drawingml/2006/table">
            <a:tbl>
              <a:tblPr>
                <a:noFill/>
                <a:tableStyleId>{1BA0C7A9-CF2A-4F68-A37C-20CB8018264C}</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 Events</a:t>
                      </a:r>
                      <a:r>
                        <a:rPr lang="en-US" sz="4400">
                          <a:latin typeface="Roboto"/>
                          <a:ea typeface="Roboto"/>
                          <a:cs typeface="Roboto"/>
                          <a:sym typeface="Roboto"/>
                        </a:rPr>
                        <a:t>-</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User Account Deletions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t>User account deletions exceeds</a:t>
                      </a:r>
                      <a:r>
                        <a:rPr lang="en-US" sz="4400"/>
                        <a:t> threshold of 26 deletions per hour</a:t>
                      </a:r>
                      <a:endParaRPr sz="44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 user account deletions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26 user account deletions per hour</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3" name="Google Shape;1423;p94"/>
          <p:cNvSpPr txBox="1"/>
          <p:nvPr/>
        </p:nvSpPr>
        <p:spPr>
          <a:xfrm>
            <a:off x="3906425" y="8098600"/>
            <a:ext cx="165648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a:t>
            </a:r>
            <a:r>
              <a:rPr lang="en-US" sz="4200"/>
              <a:t>hen we looked at the data, we noticed an a</a:t>
            </a:r>
            <a:r>
              <a:rPr lang="en-US" sz="4200"/>
              <a:t>verage of 13 user account deletions per hour, with a maximum of 22 user account deletions per hour.  So a reasonable threshold seems to be 26 user accounts deleted per hour, double our average.  Deleting u</a:t>
            </a:r>
            <a:r>
              <a:rPr lang="en-US" sz="4200"/>
              <a:t>ser </a:t>
            </a:r>
            <a:r>
              <a:rPr lang="en-US" sz="4200"/>
              <a:t>accounts</a:t>
            </a:r>
            <a:r>
              <a:rPr lang="en-US" sz="4200"/>
              <a:t> at a rate exceeding 26 per hour would be indication of suspicious activity that we would want to take a closer look at.</a:t>
            </a:r>
            <a:endParaRPr b="1" sz="4200"/>
          </a:p>
        </p:txBody>
      </p:sp>
      <p:pic>
        <p:nvPicPr>
          <p:cNvPr id="1424" name="Google Shape;1424;p94"/>
          <p:cNvPicPr preferRelativeResize="0"/>
          <p:nvPr/>
        </p:nvPicPr>
        <p:blipFill>
          <a:blip r:embed="rId3">
            <a:alphaModFix/>
          </a:blip>
          <a:stretch>
            <a:fillRect/>
          </a:stretch>
        </p:blipFill>
        <p:spPr>
          <a:xfrm>
            <a:off x="21018650" y="219204"/>
            <a:ext cx="2817675" cy="2817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31" name="Google Shape;143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2" name="Google Shape;1432;p9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33" name="Google Shape;1433;p9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34" name="Google Shape;1434;p95"/>
          <p:cNvPicPr preferRelativeResize="0"/>
          <p:nvPr/>
        </p:nvPicPr>
        <p:blipFill>
          <a:blip r:embed="rId3">
            <a:alphaModFix/>
          </a:blip>
          <a:stretch>
            <a:fillRect/>
          </a:stretch>
        </p:blipFill>
        <p:spPr>
          <a:xfrm>
            <a:off x="701825" y="1728722"/>
            <a:ext cx="18237450" cy="10258566"/>
          </a:xfrm>
          <a:prstGeom prst="rect">
            <a:avLst/>
          </a:prstGeom>
          <a:noFill/>
          <a:ln>
            <a:noFill/>
          </a:ln>
        </p:spPr>
      </p:pic>
      <p:sp>
        <p:nvSpPr>
          <p:cNvPr id="1435" name="Google Shape;1435;p95"/>
          <p:cNvSpPr txBox="1"/>
          <p:nvPr/>
        </p:nvSpPr>
        <p:spPr>
          <a:xfrm>
            <a:off x="617300" y="12142375"/>
            <a:ext cx="184065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solidFill>
                  <a:schemeClr val="dk1"/>
                </a:solidFill>
              </a:rPr>
              <a:t>A line chart that displays the different “signature” field values over time.</a:t>
            </a:r>
            <a:endParaRPr b="1" sz="1900">
              <a:solidFill>
                <a:schemeClr val="dk1"/>
              </a:solidFill>
            </a:endParaRPr>
          </a:p>
          <a:p>
            <a:pPr indent="0" lvl="0" marL="0" rtl="0" algn="l">
              <a:lnSpc>
                <a:spcPct val="115000"/>
              </a:lnSpc>
              <a:spcBef>
                <a:spcPts val="0"/>
              </a:spcBef>
              <a:spcAft>
                <a:spcPts val="0"/>
              </a:spcAft>
              <a:buNone/>
            </a:pPr>
            <a:r>
              <a:rPr b="1" lang="en-US" sz="1900">
                <a:solidFill>
                  <a:schemeClr val="dk1"/>
                </a:solidFill>
              </a:rPr>
              <a:t>source="windows_server_logs.csv"| timechart span=1h count by signature</a:t>
            </a:r>
            <a:endParaRPr b="1" sz="19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2" name="Google Shape;1442;p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43" name="Google Shape;1443;p96"/>
          <p:cNvPicPr preferRelativeResize="0"/>
          <p:nvPr/>
        </p:nvPicPr>
        <p:blipFill>
          <a:blip r:embed="rId3">
            <a:alphaModFix/>
          </a:blip>
          <a:stretch>
            <a:fillRect/>
          </a:stretch>
        </p:blipFill>
        <p:spPr>
          <a:xfrm>
            <a:off x="818675" y="1604625"/>
            <a:ext cx="18678750" cy="10506800"/>
          </a:xfrm>
          <a:prstGeom prst="rect">
            <a:avLst/>
          </a:prstGeom>
          <a:noFill/>
          <a:ln>
            <a:noFill/>
          </a:ln>
        </p:spPr>
      </p:pic>
      <p:sp>
        <p:nvSpPr>
          <p:cNvPr id="1444" name="Google Shape;1444;p96"/>
          <p:cNvSpPr txBox="1"/>
          <p:nvPr/>
        </p:nvSpPr>
        <p:spPr>
          <a:xfrm>
            <a:off x="818675" y="12237588"/>
            <a:ext cx="188931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solidFill>
                  <a:schemeClr val="dk1"/>
                </a:solidFill>
              </a:rPr>
              <a:t>A line chart that displays the different “user” field values over time</a:t>
            </a:r>
            <a:endParaRPr b="1" sz="1700">
              <a:solidFill>
                <a:schemeClr val="dk1"/>
              </a:solidFill>
            </a:endParaRPr>
          </a:p>
          <a:p>
            <a:pPr indent="0" lvl="0" marL="0" rtl="0" algn="l">
              <a:lnSpc>
                <a:spcPct val="115000"/>
              </a:lnSpc>
              <a:spcBef>
                <a:spcPts val="0"/>
              </a:spcBef>
              <a:spcAft>
                <a:spcPts val="0"/>
              </a:spcAft>
              <a:buNone/>
            </a:pPr>
            <a:r>
              <a:rPr b="1" lang="en-US" sz="1700">
                <a:solidFill>
                  <a:schemeClr val="dk1"/>
                </a:solidFill>
              </a:rPr>
              <a:t>source="windows_server_logs.csv"| timechart span=1h count by user</a:t>
            </a:r>
            <a:endParaRPr b="1" sz="2000"/>
          </a:p>
        </p:txBody>
      </p:sp>
      <p:sp>
        <p:nvSpPr>
          <p:cNvPr id="1445" name="Google Shape;1445;p96"/>
          <p:cNvSpPr txBox="1"/>
          <p:nvPr/>
        </p:nvSpPr>
        <p:spPr>
          <a:xfrm>
            <a:off x="818675" y="0"/>
            <a:ext cx="23461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400">
                <a:solidFill>
                  <a:schemeClr val="dk1"/>
                </a:solidFill>
                <a:latin typeface="Roboto Medium"/>
                <a:ea typeface="Roboto Medium"/>
                <a:cs typeface="Roboto Medium"/>
                <a:sym typeface="Roboto Medium"/>
              </a:rPr>
              <a:t>Dashboards—Windows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97"/>
          <p:cNvSpPr txBox="1"/>
          <p:nvPr>
            <p:ph type="title"/>
          </p:nvPr>
        </p:nvSpPr>
        <p:spPr>
          <a:xfrm>
            <a:off x="-446799" y="-125275"/>
            <a:ext cx="212529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Dashboards—Windows</a:t>
            </a:r>
            <a:endParaRPr/>
          </a:p>
        </p:txBody>
      </p:sp>
      <p:sp>
        <p:nvSpPr>
          <p:cNvPr id="1452" name="Google Shape;1452;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3" name="Google Shape;1453;p9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54" name="Google Shape;1454;p97"/>
          <p:cNvSpPr txBox="1"/>
          <p:nvPr/>
        </p:nvSpPr>
        <p:spPr>
          <a:xfrm>
            <a:off x="586625" y="12213775"/>
            <a:ext cx="181170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chemeClr val="dk1"/>
                </a:solidFill>
              </a:rPr>
              <a:t>Any visualization that illustrates t</a:t>
            </a:r>
            <a:r>
              <a:rPr b="1" lang="en-US" sz="2200">
                <a:solidFill>
                  <a:schemeClr val="dk1"/>
                </a:solidFill>
              </a:rPr>
              <a:t>h</a:t>
            </a:r>
            <a:r>
              <a:rPr b="1" lang="en-US" sz="2100">
                <a:solidFill>
                  <a:schemeClr val="dk1"/>
                </a:solidFill>
              </a:rPr>
              <a:t>e count of different signatures</a:t>
            </a:r>
            <a:endParaRPr b="1" sz="2100">
              <a:solidFill>
                <a:schemeClr val="dk1"/>
              </a:solidFill>
            </a:endParaRPr>
          </a:p>
          <a:p>
            <a:pPr indent="0" lvl="0" marL="0" rtl="0" algn="l">
              <a:lnSpc>
                <a:spcPct val="115000"/>
              </a:lnSpc>
              <a:spcBef>
                <a:spcPts val="0"/>
              </a:spcBef>
              <a:spcAft>
                <a:spcPts val="0"/>
              </a:spcAft>
              <a:buNone/>
            </a:pPr>
            <a:r>
              <a:rPr b="1" lang="en-US" sz="2100">
                <a:solidFill>
                  <a:schemeClr val="dk1"/>
                </a:solidFill>
              </a:rPr>
              <a:t>source="windows_server_logs.csv"| stats count by signature</a:t>
            </a:r>
            <a:endParaRPr b="1" sz="2400"/>
          </a:p>
        </p:txBody>
      </p:sp>
      <p:pic>
        <p:nvPicPr>
          <p:cNvPr id="1455" name="Google Shape;1455;p97"/>
          <p:cNvPicPr preferRelativeResize="0"/>
          <p:nvPr/>
        </p:nvPicPr>
        <p:blipFill>
          <a:blip r:embed="rId3">
            <a:alphaModFix/>
          </a:blip>
          <a:stretch>
            <a:fillRect/>
          </a:stretch>
        </p:blipFill>
        <p:spPr>
          <a:xfrm>
            <a:off x="774500" y="1552925"/>
            <a:ext cx="18952626" cy="1066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2" name="Google Shape;1462;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63" name="Google Shape;1463;p98"/>
          <p:cNvSpPr txBox="1"/>
          <p:nvPr/>
        </p:nvSpPr>
        <p:spPr>
          <a:xfrm>
            <a:off x="760625" y="177150"/>
            <a:ext cx="23323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400">
                <a:solidFill>
                  <a:schemeClr val="dk1"/>
                </a:solidFill>
                <a:latin typeface="Roboto Medium"/>
                <a:ea typeface="Roboto Medium"/>
                <a:cs typeface="Roboto Medium"/>
                <a:sym typeface="Roboto Medium"/>
              </a:rPr>
              <a:t>Dashboards—Windows</a:t>
            </a:r>
            <a:endParaRPr/>
          </a:p>
        </p:txBody>
      </p:sp>
      <p:sp>
        <p:nvSpPr>
          <p:cNvPr id="1464" name="Google Shape;1464;p98"/>
          <p:cNvSpPr txBox="1"/>
          <p:nvPr/>
        </p:nvSpPr>
        <p:spPr>
          <a:xfrm>
            <a:off x="760625" y="12297475"/>
            <a:ext cx="209667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solidFill>
                  <a:schemeClr val="dk1"/>
                </a:solidFill>
              </a:rPr>
              <a:t>Any visualization that illustrates the count of different users</a:t>
            </a:r>
            <a:endParaRPr b="1" sz="1900">
              <a:solidFill>
                <a:schemeClr val="dk1"/>
              </a:solidFill>
            </a:endParaRPr>
          </a:p>
          <a:p>
            <a:pPr indent="0" lvl="0" marL="0" rtl="0" algn="l">
              <a:lnSpc>
                <a:spcPct val="115000"/>
              </a:lnSpc>
              <a:spcBef>
                <a:spcPts val="0"/>
              </a:spcBef>
              <a:spcAft>
                <a:spcPts val="0"/>
              </a:spcAft>
              <a:buNone/>
            </a:pPr>
            <a:r>
              <a:rPr b="1" lang="en-US" sz="1900">
                <a:solidFill>
                  <a:schemeClr val="dk1"/>
                </a:solidFill>
              </a:rPr>
              <a:t>source="windows_server_logs.csv" | stats count by user</a:t>
            </a:r>
            <a:endParaRPr b="1" sz="1900">
              <a:solidFill>
                <a:schemeClr val="dk1"/>
              </a:solidFill>
            </a:endParaRPr>
          </a:p>
        </p:txBody>
      </p:sp>
      <p:pic>
        <p:nvPicPr>
          <p:cNvPr id="1465" name="Google Shape;1465;p98"/>
          <p:cNvPicPr preferRelativeResize="0"/>
          <p:nvPr/>
        </p:nvPicPr>
        <p:blipFill>
          <a:blip r:embed="rId3">
            <a:alphaModFix/>
          </a:blip>
          <a:stretch>
            <a:fillRect/>
          </a:stretch>
        </p:blipFill>
        <p:spPr>
          <a:xfrm>
            <a:off x="760625" y="1346850"/>
            <a:ext cx="18865404" cy="1061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99"/>
          <p:cNvSpPr txBox="1"/>
          <p:nvPr>
            <p:ph type="title"/>
          </p:nvPr>
        </p:nvSpPr>
        <p:spPr>
          <a:xfrm>
            <a:off x="-185075" y="-231425"/>
            <a:ext cx="243777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Dashboards—Windows</a:t>
            </a:r>
            <a:endParaRPr/>
          </a:p>
        </p:txBody>
      </p:sp>
      <p:sp>
        <p:nvSpPr>
          <p:cNvPr id="1472" name="Google Shape;147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3" name="Google Shape;1473;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74" name="Google Shape;1474;p99"/>
          <p:cNvPicPr preferRelativeResize="0"/>
          <p:nvPr/>
        </p:nvPicPr>
        <p:blipFill>
          <a:blip r:embed="rId3">
            <a:alphaModFix/>
          </a:blip>
          <a:stretch>
            <a:fillRect/>
          </a:stretch>
        </p:blipFill>
        <p:spPr>
          <a:xfrm>
            <a:off x="1052875" y="1632137"/>
            <a:ext cx="18580842" cy="10451725"/>
          </a:xfrm>
          <a:prstGeom prst="rect">
            <a:avLst/>
          </a:prstGeom>
          <a:noFill/>
          <a:ln>
            <a:noFill/>
          </a:ln>
        </p:spPr>
      </p:pic>
      <p:sp>
        <p:nvSpPr>
          <p:cNvPr id="1475" name="Google Shape;1475;p99"/>
          <p:cNvSpPr txBox="1"/>
          <p:nvPr/>
        </p:nvSpPr>
        <p:spPr>
          <a:xfrm>
            <a:off x="1052875" y="12151600"/>
            <a:ext cx="207231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a:solidFill>
                  <a:schemeClr val="dk1"/>
                </a:solidFill>
              </a:rPr>
              <a:t>Any single-value visualization of your choice that analyzes any single data </a:t>
            </a:r>
            <a:endParaRPr b="1" sz="2200">
              <a:solidFill>
                <a:schemeClr val="dk1"/>
              </a:solidFill>
            </a:endParaRPr>
          </a:p>
          <a:p>
            <a:pPr indent="0" lvl="0" marL="0" rtl="0" algn="l">
              <a:lnSpc>
                <a:spcPct val="115000"/>
              </a:lnSpc>
              <a:spcBef>
                <a:spcPts val="0"/>
              </a:spcBef>
              <a:spcAft>
                <a:spcPts val="0"/>
              </a:spcAft>
              <a:buNone/>
            </a:pPr>
            <a:r>
              <a:rPr b="1" lang="en-US" sz="2200">
                <a:solidFill>
                  <a:schemeClr val="dk1"/>
                </a:solidFill>
              </a:rPr>
              <a:t>source="windows_server_logs.csv" |top limit=10 EventCodeDescription</a:t>
            </a:r>
            <a:endParaRPr b="1"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00"/>
          <p:cNvSpPr txBox="1"/>
          <p:nvPr>
            <p:ph type="title"/>
          </p:nvPr>
        </p:nvSpPr>
        <p:spPr>
          <a:xfrm>
            <a:off x="4688750" y="50400"/>
            <a:ext cx="15000000" cy="1423200"/>
          </a:xfrm>
          <a:prstGeom prst="rect">
            <a:avLst/>
          </a:prstGeom>
        </p:spPr>
        <p:txBody>
          <a:bodyPr anchorCtr="0" anchor="t" bIns="243750" lIns="1219000" spcFirstLastPara="1" rIns="731350" wrap="square" tIns="487575">
            <a:noAutofit/>
          </a:bodyPr>
          <a:lstStyle/>
          <a:p>
            <a:pPr indent="0" lvl="0" marL="0" rtl="0" algn="ctr">
              <a:lnSpc>
                <a:spcPct val="115000"/>
              </a:lnSpc>
              <a:spcBef>
                <a:spcPts val="0"/>
              </a:spcBef>
              <a:spcAft>
                <a:spcPts val="0"/>
              </a:spcAft>
              <a:buClr>
                <a:schemeClr val="dk1"/>
              </a:buClr>
              <a:buSzPts val="1100"/>
              <a:buFont typeface="Arial"/>
              <a:buNone/>
            </a:pPr>
            <a:r>
              <a:rPr b="1" lang="en-US" sz="4100">
                <a:solidFill>
                  <a:schemeClr val="dk1"/>
                </a:solidFill>
                <a:latin typeface="Arial"/>
                <a:ea typeface="Arial"/>
                <a:cs typeface="Arial"/>
                <a:sym typeface="Arial"/>
              </a:rPr>
              <a:t>Time range for all visualizations</a:t>
            </a:r>
            <a:endParaRPr b="1" sz="9400">
              <a:latin typeface="Roboto"/>
              <a:ea typeface="Roboto"/>
              <a:cs typeface="Roboto"/>
              <a:sym typeface="Roboto"/>
            </a:endParaRPr>
          </a:p>
        </p:txBody>
      </p:sp>
      <p:sp>
        <p:nvSpPr>
          <p:cNvPr id="1482" name="Google Shape;1482;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3" name="Google Shape;1483;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84" name="Google Shape;1484;p100"/>
          <p:cNvPicPr preferRelativeResize="0"/>
          <p:nvPr/>
        </p:nvPicPr>
        <p:blipFill>
          <a:blip r:embed="rId3">
            <a:alphaModFix/>
          </a:blip>
          <a:stretch>
            <a:fillRect/>
          </a:stretch>
        </p:blipFill>
        <p:spPr>
          <a:xfrm>
            <a:off x="661650" y="2489650"/>
            <a:ext cx="11359925" cy="6389950"/>
          </a:xfrm>
          <a:prstGeom prst="rect">
            <a:avLst/>
          </a:prstGeom>
          <a:noFill/>
          <a:ln>
            <a:noFill/>
          </a:ln>
        </p:spPr>
      </p:pic>
      <p:pic>
        <p:nvPicPr>
          <p:cNvPr id="1485" name="Google Shape;1485;p100"/>
          <p:cNvPicPr preferRelativeResize="0"/>
          <p:nvPr/>
        </p:nvPicPr>
        <p:blipFill>
          <a:blip r:embed="rId4">
            <a:alphaModFix/>
          </a:blip>
          <a:stretch>
            <a:fillRect/>
          </a:stretch>
        </p:blipFill>
        <p:spPr>
          <a:xfrm>
            <a:off x="12325775" y="6031775"/>
            <a:ext cx="11747775" cy="660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3" name="Google Shape;1493;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94" name="Google Shape;1494;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5" name="Google Shape;1495;p101"/>
          <p:cNvSpPr txBox="1"/>
          <p:nvPr/>
        </p:nvSpPr>
        <p:spPr>
          <a:xfrm>
            <a:off x="2646550" y="2434850"/>
            <a:ext cx="132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96" name="Google Shape;1496;p101"/>
          <p:cNvPicPr preferRelativeResize="0"/>
          <p:nvPr/>
        </p:nvPicPr>
        <p:blipFill>
          <a:blip r:embed="rId3">
            <a:alphaModFix/>
          </a:blip>
          <a:stretch>
            <a:fillRect/>
          </a:stretch>
        </p:blipFill>
        <p:spPr>
          <a:xfrm>
            <a:off x="1437050" y="1695225"/>
            <a:ext cx="19172799" cy="10049975"/>
          </a:xfrm>
          <a:prstGeom prst="rect">
            <a:avLst/>
          </a:prstGeom>
          <a:noFill/>
          <a:ln>
            <a:noFill/>
          </a:ln>
        </p:spPr>
      </p:pic>
      <p:sp>
        <p:nvSpPr>
          <p:cNvPr id="1497" name="Google Shape;1497;p101"/>
          <p:cNvSpPr txBox="1"/>
          <p:nvPr/>
        </p:nvSpPr>
        <p:spPr>
          <a:xfrm>
            <a:off x="21248300" y="9586725"/>
            <a:ext cx="28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8" name="Google Shape;1498;p101"/>
          <p:cNvSpPr txBox="1"/>
          <p:nvPr/>
        </p:nvSpPr>
        <p:spPr>
          <a:xfrm>
            <a:off x="1281725" y="11857388"/>
            <a:ext cx="19172700" cy="11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dashboard for the attack logs on signatures and what </a:t>
            </a:r>
            <a:r>
              <a:rPr lang="en-US" sz="2200"/>
              <a:t>stands out</a:t>
            </a:r>
            <a:r>
              <a:rPr lang="en-US" sz="2200"/>
              <a:t> is “</a:t>
            </a:r>
            <a:r>
              <a:rPr lang="en-US" sz="2200">
                <a:solidFill>
                  <a:srgbClr val="24292F"/>
                </a:solidFill>
              </a:rPr>
              <a:t>A user account was locked out” and “An attempt was made to reset an accounts password”</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6" name="Google Shape;1326;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7" name="Google Shape;1327;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8" name="Google Shape;1328;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9" name="Google Shape;1329;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ctr">
              <a:spcBef>
                <a:spcPts val="0"/>
              </a:spcBef>
              <a:spcAft>
                <a:spcPts val="0"/>
              </a:spcAft>
              <a:buNone/>
            </a:pPr>
            <a:r>
              <a:rPr b="1" lang="en-US" sz="5500"/>
              <a:t>Monitoring Environment </a:t>
            </a:r>
            <a:endParaRPr b="1" sz="5500"/>
          </a:p>
          <a:p>
            <a:pPr indent="0" lvl="0" marL="0" rtl="0" algn="l">
              <a:spcBef>
                <a:spcPts val="0"/>
              </a:spcBef>
              <a:spcAft>
                <a:spcPts val="0"/>
              </a:spcAft>
              <a:buNone/>
            </a:pPr>
            <a:r>
              <a:t/>
            </a:r>
            <a:endParaRPr b="1"/>
          </a:p>
        </p:txBody>
      </p:sp>
      <p:sp>
        <p:nvSpPr>
          <p:cNvPr id="1330" name="Google Shape;1330;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ctr">
              <a:spcBef>
                <a:spcPts val="0"/>
              </a:spcBef>
              <a:spcAft>
                <a:spcPts val="0"/>
              </a:spcAft>
              <a:buNone/>
            </a:pPr>
            <a:r>
              <a:rPr b="1" lang="en-US" sz="5400"/>
              <a:t>Attack Analysis</a:t>
            </a:r>
            <a:endParaRPr b="1" sz="5400"/>
          </a:p>
        </p:txBody>
      </p:sp>
      <p:sp>
        <p:nvSpPr>
          <p:cNvPr id="1331" name="Google Shape;1331;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ctr">
              <a:spcBef>
                <a:spcPts val="0"/>
              </a:spcBef>
              <a:spcAft>
                <a:spcPts val="0"/>
              </a:spcAft>
              <a:buNone/>
            </a:pPr>
            <a:r>
              <a:rPr b="1" lang="en-US" sz="4900"/>
              <a:t>Project Summary &amp; Future Mitigations</a:t>
            </a:r>
            <a:endParaRPr b="1" sz="4900"/>
          </a:p>
        </p:txBody>
      </p:sp>
      <p:pic>
        <p:nvPicPr>
          <p:cNvPr id="1332" name="Google Shape;1332;p84"/>
          <p:cNvPicPr preferRelativeResize="0"/>
          <p:nvPr/>
        </p:nvPicPr>
        <p:blipFill>
          <a:blip r:embed="rId3">
            <a:alphaModFix/>
          </a:blip>
          <a:stretch>
            <a:fillRect/>
          </a:stretch>
        </p:blipFill>
        <p:spPr>
          <a:xfrm>
            <a:off x="2423750" y="8532588"/>
            <a:ext cx="5336801" cy="3001951"/>
          </a:xfrm>
          <a:prstGeom prst="rect">
            <a:avLst/>
          </a:prstGeom>
          <a:noFill/>
          <a:ln>
            <a:noFill/>
          </a:ln>
        </p:spPr>
      </p:pic>
      <p:pic>
        <p:nvPicPr>
          <p:cNvPr id="1333" name="Google Shape;1333;p84"/>
          <p:cNvPicPr preferRelativeResize="0"/>
          <p:nvPr/>
        </p:nvPicPr>
        <p:blipFill>
          <a:blip r:embed="rId4">
            <a:alphaModFix/>
          </a:blip>
          <a:stretch>
            <a:fillRect/>
          </a:stretch>
        </p:blipFill>
        <p:spPr>
          <a:xfrm>
            <a:off x="10911976" y="8532600"/>
            <a:ext cx="3001950" cy="3001950"/>
          </a:xfrm>
          <a:prstGeom prst="rect">
            <a:avLst/>
          </a:prstGeom>
          <a:noFill/>
          <a:ln>
            <a:noFill/>
          </a:ln>
        </p:spPr>
      </p:pic>
      <p:pic>
        <p:nvPicPr>
          <p:cNvPr id="1334" name="Google Shape;1334;p84"/>
          <p:cNvPicPr preferRelativeResize="0"/>
          <p:nvPr/>
        </p:nvPicPr>
        <p:blipFill>
          <a:blip r:embed="rId5">
            <a:alphaModFix/>
          </a:blip>
          <a:stretch>
            <a:fillRect/>
          </a:stretch>
        </p:blipFill>
        <p:spPr>
          <a:xfrm>
            <a:off x="18725625" y="8532600"/>
            <a:ext cx="3001950" cy="300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505" name="Google Shape;1505;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6" name="Google Shape;1506;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07" name="Google Shape;1507;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08" name="Google Shape;1508;p102"/>
          <p:cNvSpPr txBox="1"/>
          <p:nvPr/>
        </p:nvSpPr>
        <p:spPr>
          <a:xfrm>
            <a:off x="2022500" y="12014575"/>
            <a:ext cx="19197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200">
                <a:solidFill>
                  <a:schemeClr val="dk1"/>
                </a:solidFill>
              </a:rPr>
              <a:t>dashboard for the attack logs for user and what stands out is user_a and user_k </a:t>
            </a:r>
            <a:endParaRPr sz="2200"/>
          </a:p>
          <a:p>
            <a:pPr indent="0" lvl="0" marL="0" rtl="0" algn="l">
              <a:spcBef>
                <a:spcPts val="0"/>
              </a:spcBef>
              <a:spcAft>
                <a:spcPts val="0"/>
              </a:spcAft>
              <a:buNone/>
            </a:pPr>
            <a:r>
              <a:t/>
            </a:r>
            <a:endParaRPr sz="2200"/>
          </a:p>
        </p:txBody>
      </p:sp>
      <p:sp>
        <p:nvSpPr>
          <p:cNvPr id="1509" name="Google Shape;1509;p102"/>
          <p:cNvSpPr txBox="1"/>
          <p:nvPr/>
        </p:nvSpPr>
        <p:spPr>
          <a:xfrm>
            <a:off x="5457150" y="3192325"/>
            <a:ext cx="129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10" name="Google Shape;1510;p102"/>
          <p:cNvPicPr preferRelativeResize="0"/>
          <p:nvPr/>
        </p:nvPicPr>
        <p:blipFill>
          <a:blip r:embed="rId3">
            <a:alphaModFix/>
          </a:blip>
          <a:stretch>
            <a:fillRect/>
          </a:stretch>
        </p:blipFill>
        <p:spPr>
          <a:xfrm>
            <a:off x="1828975" y="1726250"/>
            <a:ext cx="19027400" cy="100357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pic>
        <p:nvPicPr>
          <p:cNvPr id="1515" name="Google Shape;1515;p10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16" name="Google Shape;1516;p10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17" name="Google Shape;1517;p10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18" name="Google Shape;1518;p10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24" name="Google Shape;1524;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5" name="Google Shape;1525;p104"/>
          <p:cNvSpPr txBox="1"/>
          <p:nvPr>
            <p:ph idx="3" type="body"/>
          </p:nvPr>
        </p:nvSpPr>
        <p:spPr>
          <a:xfrm>
            <a:off x="703375" y="2295400"/>
            <a:ext cx="22942800" cy="85194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6" name="Google Shape;1526;p104"/>
          <p:cNvGraphicFramePr/>
          <p:nvPr/>
        </p:nvGraphicFramePr>
        <p:xfrm>
          <a:off x="1296213" y="3244550"/>
          <a:ext cx="3000000" cy="3000000"/>
        </p:xfrm>
        <a:graphic>
          <a:graphicData uri="http://schemas.openxmlformats.org/drawingml/2006/table">
            <a:tbl>
              <a:tblPr>
                <a:noFill/>
                <a:tableStyleId>{1BA0C7A9-CF2A-4F68-A37C-20CB8018264C}</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400">
                          <a:latin typeface="Roboto"/>
                          <a:ea typeface="Roboto"/>
                          <a:cs typeface="Roboto"/>
                          <a:sym typeface="Roboto"/>
                        </a:rPr>
                        <a:t>A detailed report will offer valuable insights into the nature and patterns of HTTP activity being requested on VSI's web server, helping to analyze traffic, identify trends, and ensure optimal server performance.</a:t>
                      </a:r>
                      <a:endParaRPr sz="3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Domains</a:t>
                      </a:r>
                      <a:endParaRPr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400">
                          <a:latin typeface="Roboto"/>
                          <a:ea typeface="Roboto"/>
                          <a:cs typeface="Roboto"/>
                          <a:sym typeface="Roboto"/>
                        </a:rPr>
                        <a:t>A report that highlights the top 10 domains referring traffic to VSI's website, providing insights into key sources driving visitors and helping to evaluate referral performance and engagement.</a:t>
                      </a:r>
                      <a:endParaRPr sz="3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Count of 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400">
                          <a:latin typeface="Roboto"/>
                          <a:ea typeface="Roboto"/>
                          <a:cs typeface="Roboto"/>
                          <a:sym typeface="Roboto"/>
                        </a:rPr>
                        <a:t>A report that presents the count of each HTTP response code, offering a clear overview of server activity and helping to identify trends, potential issues, and overall performance metrics.</a:t>
                      </a:r>
                      <a:endParaRPr sz="3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33" name="Google Shape;1533;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4" name="Google Shape;1534;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35" name="Google Shape;1535;p10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36" name="Google Shape;1536;p105"/>
          <p:cNvPicPr preferRelativeResize="0"/>
          <p:nvPr/>
        </p:nvPicPr>
        <p:blipFill rotWithShape="1">
          <a:blip r:embed="rId3">
            <a:alphaModFix/>
          </a:blip>
          <a:srcRect b="-23122" l="0" r="0" t="29471"/>
          <a:stretch/>
        </p:blipFill>
        <p:spPr>
          <a:xfrm>
            <a:off x="492350" y="2555750"/>
            <a:ext cx="22455751" cy="11160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43" name="Google Shape;1543;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4" name="Google Shape;1544;p10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45" name="Google Shape;1545;p106"/>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46" name="Google Shape;1546;p106"/>
          <p:cNvPicPr preferRelativeResize="0"/>
          <p:nvPr/>
        </p:nvPicPr>
        <p:blipFill>
          <a:blip r:embed="rId3">
            <a:alphaModFix/>
          </a:blip>
          <a:stretch>
            <a:fillRect/>
          </a:stretch>
        </p:blipFill>
        <p:spPr>
          <a:xfrm>
            <a:off x="640250" y="2027588"/>
            <a:ext cx="23097149" cy="9660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53" name="Google Shape;155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4" name="Google Shape;1554;p10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55" name="Google Shape;1555;p10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56" name="Google Shape;1556;p107"/>
          <p:cNvPicPr preferRelativeResize="0"/>
          <p:nvPr/>
        </p:nvPicPr>
        <p:blipFill rotWithShape="1">
          <a:blip r:embed="rId3">
            <a:alphaModFix/>
          </a:blip>
          <a:srcRect b="0" l="0" r="0" t="11777"/>
          <a:stretch/>
        </p:blipFill>
        <p:spPr>
          <a:xfrm>
            <a:off x="1110163" y="2582638"/>
            <a:ext cx="22157175" cy="936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62" name="Google Shape;1562;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3" name="Google Shape;1563;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64" name="Google Shape;1564;p108"/>
          <p:cNvGraphicFramePr/>
          <p:nvPr/>
        </p:nvGraphicFramePr>
        <p:xfrm>
          <a:off x="1296213" y="3863700"/>
          <a:ext cx="3000000" cy="3000000"/>
        </p:xfrm>
        <a:graphic>
          <a:graphicData uri="http://schemas.openxmlformats.org/drawingml/2006/table">
            <a:tbl>
              <a:tblPr>
                <a:noFill/>
                <a:tableStyleId>{1BA0C7A9-CF2A-4F68-A37C-20CB8018264C}</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Non-US Activity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if the hourly activity from any country besides the US exceeds the threshold.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80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170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65" name="Google Shape;1565;p108"/>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80 events seemed standard for the logs, but 170 seemed excessive for an hour. Seeing the number higher than 170 would indicate an issue. </a:t>
            </a:r>
            <a:endParaRPr sz="4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71" name="Google Shape;1571;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2" name="Google Shape;1572;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73" name="Google Shape;1573;p109"/>
          <p:cNvGraphicFramePr/>
          <p:nvPr/>
        </p:nvGraphicFramePr>
        <p:xfrm>
          <a:off x="1296213" y="3863700"/>
          <a:ext cx="3000000" cy="3000000"/>
        </p:xfrm>
        <a:graphic>
          <a:graphicData uri="http://schemas.openxmlformats.org/drawingml/2006/table">
            <a:tbl>
              <a:tblPr>
                <a:noFill/>
                <a:tableStyleId>{1BA0C7A9-CF2A-4F68-A37C-20CB8018264C}</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HTTP Response Codes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if the hourly count of HTTP Post methods exceed the threshold.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74" name="Google Shape;1574;p109"/>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From the information provided in the logs an average hour is anywhere between 1 and 4, with nothing being higher than 7. Setting the threshold at 12 seems like it would be out of reach for a normal hour. </a:t>
            </a:r>
            <a:endParaRPr sz="4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81" name="Google Shape;1581;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2" name="Google Shape;1582;p110"/>
          <p:cNvSpPr txBox="1"/>
          <p:nvPr>
            <p:ph idx="2" type="subTitle"/>
          </p:nvPr>
        </p:nvSpPr>
        <p:spPr>
          <a:xfrm>
            <a:off x="1562384" y="12292792"/>
            <a:ext cx="21252900" cy="604800"/>
          </a:xfrm>
          <a:prstGeom prst="rect">
            <a:avLst/>
          </a:prstGeom>
        </p:spPr>
        <p:txBody>
          <a:bodyPr anchorCtr="0" anchor="t" bIns="0" lIns="731350" spcFirstLastPara="1" rIns="0" wrap="square" tIns="121850">
            <a:noAutofit/>
          </a:bodyPr>
          <a:lstStyle/>
          <a:p>
            <a:pPr indent="0" lvl="0" marL="0" rtl="0" algn="ctr">
              <a:spcBef>
                <a:spcPts val="0"/>
              </a:spcBef>
              <a:spcAft>
                <a:spcPts val="0"/>
              </a:spcAft>
              <a:buNone/>
            </a:pPr>
            <a:r>
              <a:rPr lang="en-US" sz="3200"/>
              <a:t>VSI - HTTP Response Codes</a:t>
            </a:r>
            <a:endParaRPr sz="3200"/>
          </a:p>
        </p:txBody>
      </p:sp>
      <p:sp>
        <p:nvSpPr>
          <p:cNvPr id="1583" name="Google Shape;1583;p110"/>
          <p:cNvSpPr/>
          <p:nvPr/>
        </p:nvSpPr>
        <p:spPr>
          <a:xfrm>
            <a:off x="1520825" y="301102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1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5" name="Google Shape;1585;p110"/>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586" name="Google Shape;1586;p110"/>
          <p:cNvPicPr preferRelativeResize="0"/>
          <p:nvPr/>
        </p:nvPicPr>
        <p:blipFill>
          <a:blip r:embed="rId3">
            <a:alphaModFix/>
          </a:blip>
          <a:stretch>
            <a:fillRect/>
          </a:stretch>
        </p:blipFill>
        <p:spPr>
          <a:xfrm>
            <a:off x="1562375" y="2162637"/>
            <a:ext cx="21252900" cy="939074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93" name="Google Shape;1593;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4" name="Google Shape;1594;p11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95" name="Google Shape;1595;p111"/>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1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97" name="Google Shape;1597;p111"/>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598" name="Google Shape;1598;p111"/>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99" name="Google Shape;1599;p111"/>
          <p:cNvPicPr preferRelativeResize="0"/>
          <p:nvPr/>
        </p:nvPicPr>
        <p:blipFill>
          <a:blip r:embed="rId3">
            <a:alphaModFix/>
          </a:blip>
          <a:stretch>
            <a:fillRect/>
          </a:stretch>
        </p:blipFill>
        <p:spPr>
          <a:xfrm>
            <a:off x="1475175" y="1919050"/>
            <a:ext cx="21427275" cy="9877903"/>
          </a:xfrm>
          <a:prstGeom prst="rect">
            <a:avLst/>
          </a:prstGeom>
          <a:noFill/>
          <a:ln>
            <a:noFill/>
          </a:ln>
        </p:spPr>
      </p:pic>
      <p:sp>
        <p:nvSpPr>
          <p:cNvPr id="1600" name="Google Shape;1600;p111"/>
          <p:cNvSpPr txBox="1"/>
          <p:nvPr>
            <p:ph idx="2" type="subTitle"/>
          </p:nvPr>
        </p:nvSpPr>
        <p:spPr>
          <a:xfrm>
            <a:off x="1562309" y="12292792"/>
            <a:ext cx="21252900" cy="604800"/>
          </a:xfrm>
          <a:prstGeom prst="rect">
            <a:avLst/>
          </a:prstGeom>
        </p:spPr>
        <p:txBody>
          <a:bodyPr anchorCtr="0" anchor="t" bIns="0" lIns="731350" spcFirstLastPara="1" rIns="0" wrap="square" tIns="121850">
            <a:noAutofit/>
          </a:bodyPr>
          <a:lstStyle/>
          <a:p>
            <a:pPr indent="0" lvl="0" marL="0" rtl="0" algn="ctr">
              <a:spcBef>
                <a:spcPts val="0"/>
              </a:spcBef>
              <a:spcAft>
                <a:spcPts val="0"/>
              </a:spcAft>
              <a:buNone/>
            </a:pPr>
            <a:r>
              <a:rPr lang="en-US" sz="3200"/>
              <a:t>VSI - GeoLocation by Client IP</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pic>
        <p:nvPicPr>
          <p:cNvPr id="1339" name="Google Shape;1339;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40" name="Google Shape;1340;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41" name="Google Shape;1341;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42" name="Google Shape;1342;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607" name="Google Shape;1607;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8" name="Google Shape;1608;p11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09" name="Google Shape;1609;p11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10" name="Google Shape;1610;p112"/>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611" name="Google Shape;1611;p112"/>
          <p:cNvPicPr preferRelativeResize="0"/>
          <p:nvPr/>
        </p:nvPicPr>
        <p:blipFill rotWithShape="1">
          <a:blip r:embed="rId3">
            <a:alphaModFix/>
          </a:blip>
          <a:srcRect b="-13160" l="17394" r="23899" t="0"/>
          <a:stretch/>
        </p:blipFill>
        <p:spPr>
          <a:xfrm>
            <a:off x="1324415" y="2401475"/>
            <a:ext cx="21728660" cy="9230850"/>
          </a:xfrm>
          <a:prstGeom prst="rect">
            <a:avLst/>
          </a:prstGeom>
          <a:noFill/>
          <a:ln>
            <a:noFill/>
          </a:ln>
        </p:spPr>
      </p:pic>
      <p:sp>
        <p:nvSpPr>
          <p:cNvPr id="1612" name="Google Shape;1612;p112"/>
          <p:cNvSpPr txBox="1"/>
          <p:nvPr>
            <p:ph idx="2" type="subTitle"/>
          </p:nvPr>
        </p:nvSpPr>
        <p:spPr>
          <a:xfrm>
            <a:off x="1562384" y="11632317"/>
            <a:ext cx="21252900" cy="604800"/>
          </a:xfrm>
          <a:prstGeom prst="rect">
            <a:avLst/>
          </a:prstGeom>
        </p:spPr>
        <p:txBody>
          <a:bodyPr anchorCtr="0" anchor="t" bIns="0" lIns="731350" spcFirstLastPara="1" rIns="0" wrap="square" tIns="121850">
            <a:noAutofit/>
          </a:bodyPr>
          <a:lstStyle/>
          <a:p>
            <a:pPr indent="0" lvl="0" marL="0" rtl="0" algn="ctr">
              <a:spcBef>
                <a:spcPts val="0"/>
              </a:spcBef>
              <a:spcAft>
                <a:spcPts val="0"/>
              </a:spcAft>
              <a:buNone/>
            </a:pPr>
            <a:r>
              <a:rPr lang="en-US" sz="3200"/>
              <a:t>VSI - URI Activity</a:t>
            </a:r>
            <a:endParaRPr sz="3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619" name="Google Shape;1619;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0" name="Google Shape;1620;p11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21" name="Google Shape;1621;p11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22" name="Google Shape;1622;p113"/>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623" name="Google Shape;1623;p113"/>
          <p:cNvPicPr preferRelativeResize="0"/>
          <p:nvPr/>
        </p:nvPicPr>
        <p:blipFill>
          <a:blip r:embed="rId3">
            <a:alphaModFix/>
          </a:blip>
          <a:stretch>
            <a:fillRect/>
          </a:stretch>
        </p:blipFill>
        <p:spPr>
          <a:xfrm>
            <a:off x="1190825" y="2590800"/>
            <a:ext cx="21666001" cy="9665793"/>
          </a:xfrm>
          <a:prstGeom prst="rect">
            <a:avLst/>
          </a:prstGeom>
          <a:noFill/>
          <a:ln>
            <a:noFill/>
          </a:ln>
        </p:spPr>
      </p:pic>
      <p:sp>
        <p:nvSpPr>
          <p:cNvPr id="1624" name="Google Shape;1624;p113"/>
          <p:cNvSpPr txBox="1"/>
          <p:nvPr>
            <p:ph idx="2" type="subTitle"/>
          </p:nvPr>
        </p:nvSpPr>
        <p:spPr>
          <a:xfrm>
            <a:off x="1562309" y="12292792"/>
            <a:ext cx="21252900" cy="604800"/>
          </a:xfrm>
          <a:prstGeom prst="rect">
            <a:avLst/>
          </a:prstGeom>
        </p:spPr>
        <p:txBody>
          <a:bodyPr anchorCtr="0" anchor="t" bIns="0" lIns="731350" spcFirstLastPara="1" rIns="0" wrap="square" tIns="121850">
            <a:noAutofit/>
          </a:bodyPr>
          <a:lstStyle/>
          <a:p>
            <a:pPr indent="0" lvl="0" marL="0" rtl="0" algn="ctr">
              <a:spcBef>
                <a:spcPts val="0"/>
              </a:spcBef>
              <a:spcAft>
                <a:spcPts val="0"/>
              </a:spcAft>
              <a:buNone/>
            </a:pPr>
            <a:r>
              <a:rPr lang="en-US" sz="3200"/>
              <a:t>VSI - Top 10 Countries</a:t>
            </a:r>
            <a:endParaRPr sz="3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pic>
        <p:nvPicPr>
          <p:cNvPr id="1629" name="Google Shape;1629;p11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30" name="Google Shape;1630;p11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31" name="Google Shape;1631;p11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32" name="Google Shape;1632;p11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38" name="Google Shape;1638;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9" name="Google Shape;1639;p11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rPr lang="en-US" sz="4400">
                <a:solidFill>
                  <a:schemeClr val="dk1"/>
                </a:solidFill>
              </a:rPr>
              <a:t>Report Analysis for Severity</a:t>
            </a:r>
            <a:endParaRPr sz="4400">
              <a:solidFill>
                <a:schemeClr val="dk1"/>
              </a:solidFill>
            </a:endParaRPr>
          </a:p>
          <a:p>
            <a:pPr indent="-508000" lvl="0" marL="914400" rtl="0" algn="l">
              <a:spcBef>
                <a:spcPts val="1200"/>
              </a:spcBef>
              <a:spcAft>
                <a:spcPts val="0"/>
              </a:spcAft>
              <a:buClr>
                <a:schemeClr val="dk1"/>
              </a:buClr>
              <a:buSzPts val="4400"/>
              <a:buChar char="●"/>
            </a:pPr>
            <a:r>
              <a:rPr lang="en-US" sz="4400">
                <a:solidFill>
                  <a:schemeClr val="dk1"/>
                </a:solidFill>
              </a:rPr>
              <a:t>The “Informational” severity decreased from 93% to 79%, while the “High” severity increased from 6% to 20%.  The huge jump in the “High” severity category seems a clear indicator that something is amiss, and needs to be investigated more thoroughly.</a:t>
            </a:r>
            <a:endParaRPr sz="4400">
              <a:solidFill>
                <a:schemeClr val="dk1"/>
              </a:solidFill>
            </a:endParaRPr>
          </a:p>
          <a:p>
            <a:pPr indent="0" lvl="0" marL="91440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rPr lang="en-US" sz="4400">
                <a:solidFill>
                  <a:schemeClr val="dk1"/>
                </a:solidFill>
              </a:rPr>
              <a:t>Report Analysis for Failed Activities</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 total count of “failed activities” decreased from 142 events (2%) to 93 events (1%).  While the raw numbers didn’t indicate any clear attack (since they actually decreased), it may be that this report just isn’t the best indicator of attack.</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640" name="Google Shape;1640;p115"/>
          <p:cNvPicPr preferRelativeResize="0"/>
          <p:nvPr/>
        </p:nvPicPr>
        <p:blipFill>
          <a:blip r:embed="rId3">
            <a:alphaModFix/>
          </a:blip>
          <a:stretch>
            <a:fillRect/>
          </a:stretch>
        </p:blipFill>
        <p:spPr>
          <a:xfrm>
            <a:off x="21028100" y="2295400"/>
            <a:ext cx="2343450" cy="2343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46" name="Google Shape;164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7" name="Google Shape;1647;p116"/>
          <p:cNvSpPr txBox="1"/>
          <p:nvPr>
            <p:ph idx="3" type="body"/>
          </p:nvPr>
        </p:nvSpPr>
        <p:spPr>
          <a:xfrm>
            <a:off x="828650" y="1856975"/>
            <a:ext cx="20691000" cy="10658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3000">
              <a:solidFill>
                <a:schemeClr val="dk1"/>
              </a:solidFill>
            </a:endParaRPr>
          </a:p>
          <a:p>
            <a:pPr indent="-419100" lvl="0" marL="914400" rtl="0" algn="l">
              <a:lnSpc>
                <a:spcPct val="115000"/>
              </a:lnSpc>
              <a:spcBef>
                <a:spcPts val="1200"/>
              </a:spcBef>
              <a:spcAft>
                <a:spcPts val="0"/>
              </a:spcAft>
              <a:buClr>
                <a:schemeClr val="dk1"/>
              </a:buClr>
              <a:buSzPts val="3000"/>
              <a:buChar char="●"/>
            </a:pPr>
            <a:r>
              <a:rPr lang="en-US" sz="3000">
                <a:solidFill>
                  <a:schemeClr val="dk1"/>
                </a:solidFill>
                <a:latin typeface="Arial"/>
                <a:ea typeface="Arial"/>
                <a:cs typeface="Arial"/>
                <a:sym typeface="Arial"/>
              </a:rPr>
              <a:t>In summary, two users stood out in our findings: User_A and User_K., who had high activity volume. Some of the activities detected were: account lockout, attempt to reset passwords, and unusual access times.</a:t>
            </a:r>
            <a:endParaRPr sz="3000">
              <a:solidFill>
                <a:schemeClr val="dk1"/>
              </a:solidFill>
              <a:latin typeface="Arial"/>
              <a:ea typeface="Arial"/>
              <a:cs typeface="Arial"/>
              <a:sym typeface="Arial"/>
            </a:endParaRPr>
          </a:p>
          <a:p>
            <a:pPr indent="-419100" lvl="0" marL="914400" rtl="0" algn="l">
              <a:lnSpc>
                <a:spcPct val="115000"/>
              </a:lnSpc>
              <a:spcBef>
                <a:spcPts val="0"/>
              </a:spcBef>
              <a:spcAft>
                <a:spcPts val="0"/>
              </a:spcAft>
              <a:buClr>
                <a:schemeClr val="dk1"/>
              </a:buClr>
              <a:buSzPts val="3000"/>
              <a:buChar char="●"/>
            </a:pPr>
            <a:r>
              <a:rPr b="1" lang="en-US" sz="3000">
                <a:solidFill>
                  <a:schemeClr val="dk1"/>
                </a:solidFill>
                <a:latin typeface="Arial"/>
                <a:ea typeface="Arial"/>
                <a:cs typeface="Arial"/>
                <a:sym typeface="Arial"/>
              </a:rPr>
              <a:t>Failed Events:</a:t>
            </a:r>
            <a:r>
              <a:rPr lang="en-US" sz="3000">
                <a:solidFill>
                  <a:schemeClr val="dk1"/>
                </a:solidFill>
                <a:latin typeface="Arial"/>
                <a:ea typeface="Arial"/>
                <a:cs typeface="Arial"/>
                <a:sym typeface="Arial"/>
              </a:rPr>
              <a:t> On March 25, 2020, at 8:00 AM, 35 failed events occurred, surpassing the 12-event threshold and triggering an alert. To minimize false positives while still detecting potential attacks, it’s recommended to raise the threshold to 15.</a:t>
            </a:r>
            <a:endParaRPr sz="3000">
              <a:solidFill>
                <a:schemeClr val="dk1"/>
              </a:solidFill>
              <a:latin typeface="Arial"/>
              <a:ea typeface="Arial"/>
              <a:cs typeface="Arial"/>
              <a:sym typeface="Arial"/>
            </a:endParaRPr>
          </a:p>
          <a:p>
            <a:pPr indent="-419100" lvl="0" marL="914400" rtl="0" algn="l">
              <a:lnSpc>
                <a:spcPct val="115000"/>
              </a:lnSpc>
              <a:spcBef>
                <a:spcPts val="0"/>
              </a:spcBef>
              <a:spcAft>
                <a:spcPts val="0"/>
              </a:spcAft>
              <a:buClr>
                <a:schemeClr val="dk1"/>
              </a:buClr>
              <a:buSzPts val="3000"/>
              <a:buChar char="●"/>
            </a:pPr>
            <a:r>
              <a:rPr b="1" lang="en-US" sz="3000">
                <a:solidFill>
                  <a:schemeClr val="dk1"/>
                </a:solidFill>
                <a:latin typeface="Arial"/>
                <a:ea typeface="Arial"/>
                <a:cs typeface="Arial"/>
                <a:sym typeface="Arial"/>
              </a:rPr>
              <a:t>Successful Logins:</a:t>
            </a:r>
            <a:r>
              <a:rPr lang="en-US" sz="3000">
                <a:solidFill>
                  <a:schemeClr val="dk1"/>
                </a:solidFill>
                <a:latin typeface="Arial"/>
                <a:ea typeface="Arial"/>
                <a:cs typeface="Arial"/>
                <a:sym typeface="Arial"/>
              </a:rPr>
              <a:t> On March 25, 2020, at 2:00 AM, user_a logged in 11 times, exceeding the 8-login per hour threshold and triggering our alert. The threshold seems appropriate for detecting suspicious activity, but we recommend enhanced by adding separate alerts for login attempts during "off hours." </a:t>
            </a:r>
            <a:endParaRPr sz="3000">
              <a:solidFill>
                <a:schemeClr val="dk1"/>
              </a:solidFill>
              <a:latin typeface="Arial"/>
              <a:ea typeface="Arial"/>
              <a:cs typeface="Arial"/>
              <a:sym typeface="Arial"/>
            </a:endParaRPr>
          </a:p>
          <a:p>
            <a:pPr indent="-419100" lvl="0" marL="914400" rtl="0" algn="l">
              <a:lnSpc>
                <a:spcPct val="115000"/>
              </a:lnSpc>
              <a:spcBef>
                <a:spcPts val="0"/>
              </a:spcBef>
              <a:spcAft>
                <a:spcPts val="0"/>
              </a:spcAft>
              <a:buClr>
                <a:schemeClr val="dk1"/>
              </a:buClr>
              <a:buSzPts val="3000"/>
              <a:buChar char="●"/>
            </a:pPr>
            <a:r>
              <a:rPr b="1" lang="en-US" sz="3000">
                <a:solidFill>
                  <a:schemeClr val="dk1"/>
                </a:solidFill>
                <a:latin typeface="Arial"/>
                <a:ea typeface="Arial"/>
                <a:cs typeface="Arial"/>
                <a:sym typeface="Arial"/>
              </a:rPr>
              <a:t>Severity Changes:</a:t>
            </a:r>
            <a:r>
              <a:rPr lang="en-US" sz="3000">
                <a:solidFill>
                  <a:schemeClr val="dk1"/>
                </a:solidFill>
                <a:latin typeface="Arial"/>
                <a:ea typeface="Arial"/>
                <a:cs typeface="Arial"/>
                <a:sym typeface="Arial"/>
              </a:rPr>
              <a:t> A significant increase in "high" severity events was detected, rising from 329 to 1111. </a:t>
            </a:r>
            <a:endParaRPr sz="3000">
              <a:solidFill>
                <a:schemeClr val="dk1"/>
              </a:solidFill>
              <a:latin typeface="Arial"/>
              <a:ea typeface="Arial"/>
              <a:cs typeface="Arial"/>
              <a:sym typeface="Arial"/>
            </a:endParaRPr>
          </a:p>
          <a:p>
            <a:pPr indent="-419100" lvl="0" marL="914400" rtl="0" algn="l">
              <a:lnSpc>
                <a:spcPct val="115000"/>
              </a:lnSpc>
              <a:spcBef>
                <a:spcPts val="0"/>
              </a:spcBef>
              <a:spcAft>
                <a:spcPts val="1000"/>
              </a:spcAft>
              <a:buClr>
                <a:schemeClr val="dk1"/>
              </a:buClr>
              <a:buSzPts val="3000"/>
              <a:buFont typeface="Arial"/>
              <a:buChar char="●"/>
            </a:pPr>
            <a:r>
              <a:rPr lang="en-US" sz="3000">
                <a:solidFill>
                  <a:schemeClr val="dk1"/>
                </a:solidFill>
                <a:latin typeface="Arial"/>
                <a:ea typeface="Arial"/>
                <a:cs typeface="Arial"/>
                <a:sym typeface="Arial"/>
              </a:rPr>
              <a:t>Suspicious activity was noted on User_A between 12:00 AM to 3:00 AM and User_K between 8:00 AM to 11:00 AM. Their respective peak counts are as follows: User_A (peaking at 896 successful logins/hour) and User_K (peaking at 1258 successful logins/hour).</a:t>
            </a:r>
            <a:endParaRPr sz="3000">
              <a:solidFill>
                <a:schemeClr val="dk1"/>
              </a:solidFill>
              <a:latin typeface="Arial"/>
              <a:ea typeface="Arial"/>
              <a:cs typeface="Arial"/>
              <a:sym typeface="Arial"/>
            </a:endParaRPr>
          </a:p>
        </p:txBody>
      </p:sp>
      <p:pic>
        <p:nvPicPr>
          <p:cNvPr id="1648" name="Google Shape;1648;p116"/>
          <p:cNvPicPr preferRelativeResize="0"/>
          <p:nvPr/>
        </p:nvPicPr>
        <p:blipFill>
          <a:blip r:embed="rId3">
            <a:alphaModFix/>
          </a:blip>
          <a:stretch>
            <a:fillRect/>
          </a:stretch>
        </p:blipFill>
        <p:spPr>
          <a:xfrm>
            <a:off x="20267100" y="9574900"/>
            <a:ext cx="3379100" cy="3379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54" name="Google Shape;1654;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5" name="Google Shape;1655;p117"/>
          <p:cNvSpPr txBox="1"/>
          <p:nvPr>
            <p:ph idx="3" type="body"/>
          </p:nvPr>
        </p:nvSpPr>
        <p:spPr>
          <a:xfrm>
            <a:off x="717425" y="17630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D</a:t>
            </a:r>
            <a:r>
              <a:rPr lang="en-US" sz="4400">
                <a:solidFill>
                  <a:schemeClr val="dk1"/>
                </a:solidFill>
              </a:rPr>
              <a:t>ashboard(s) summary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3500">
                <a:solidFill>
                  <a:schemeClr val="dk1"/>
                </a:solidFill>
                <a:latin typeface="Arial"/>
                <a:ea typeface="Arial"/>
                <a:cs typeface="Arial"/>
                <a:sym typeface="Arial"/>
              </a:rPr>
              <a:t>In summary, The data was analyzed for unusual activity across different signatures and user behavior. A time chart analysis was conducted for key events, focusing on user account lockouts and password reset attempts, which showed suspicious activity during specific timeframes.</a:t>
            </a:r>
            <a:endParaRPr sz="3500">
              <a:solidFill>
                <a:schemeClr val="dk1"/>
              </a:solidFill>
              <a:latin typeface="Arial"/>
              <a:ea typeface="Arial"/>
              <a:cs typeface="Arial"/>
              <a:sym typeface="Arial"/>
            </a:endParaRPr>
          </a:p>
          <a:p>
            <a:pPr indent="0" lvl="0" marL="914400" rtl="0" algn="l">
              <a:lnSpc>
                <a:spcPct val="115000"/>
              </a:lnSpc>
              <a:spcBef>
                <a:spcPts val="1000"/>
              </a:spcBef>
              <a:spcAft>
                <a:spcPts val="0"/>
              </a:spcAft>
              <a:buNone/>
            </a:pPr>
            <a:r>
              <a:t/>
            </a:r>
            <a:endParaRPr sz="3500">
              <a:solidFill>
                <a:schemeClr val="dk1"/>
              </a:solidFill>
              <a:latin typeface="Arial"/>
              <a:ea typeface="Arial"/>
              <a:cs typeface="Arial"/>
              <a:sym typeface="Arial"/>
            </a:endParaRPr>
          </a:p>
          <a:p>
            <a:pPr indent="-450850" lvl="0" marL="914400" rtl="0" algn="l">
              <a:lnSpc>
                <a:spcPct val="115000"/>
              </a:lnSpc>
              <a:spcBef>
                <a:spcPts val="1000"/>
              </a:spcBef>
              <a:spcAft>
                <a:spcPts val="0"/>
              </a:spcAft>
              <a:buClr>
                <a:schemeClr val="dk1"/>
              </a:buClr>
              <a:buSzPts val="3500"/>
              <a:buFont typeface="Arial"/>
              <a:buChar char="●"/>
            </a:pPr>
            <a:r>
              <a:rPr b="1" lang="en-US" sz="3500">
                <a:solidFill>
                  <a:schemeClr val="dk1"/>
                </a:solidFill>
                <a:latin typeface="Arial"/>
                <a:ea typeface="Arial"/>
                <a:cs typeface="Arial"/>
                <a:sym typeface="Arial"/>
              </a:rPr>
              <a:t>Time chart of signature</a:t>
            </a:r>
            <a:r>
              <a:rPr lang="en-US" sz="3500">
                <a:solidFill>
                  <a:schemeClr val="dk1"/>
                </a:solidFill>
                <a:latin typeface="Arial"/>
                <a:ea typeface="Arial"/>
                <a:cs typeface="Arial"/>
                <a:sym typeface="Arial"/>
              </a:rPr>
              <a:t>:On March 25, 2020,  “User account was locked out” between 12am-3am and "an attempt was made to reset an account's password" from 8am - 11am.</a:t>
            </a:r>
            <a:endParaRPr sz="3500">
              <a:solidFill>
                <a:schemeClr val="dk1"/>
              </a:solidFill>
              <a:latin typeface="Arial"/>
              <a:ea typeface="Arial"/>
              <a:cs typeface="Arial"/>
              <a:sym typeface="Arial"/>
            </a:endParaRPr>
          </a:p>
          <a:p>
            <a:pPr indent="-450850" lvl="0" marL="914400" rtl="0" algn="l">
              <a:lnSpc>
                <a:spcPct val="115000"/>
              </a:lnSpc>
              <a:spcBef>
                <a:spcPts val="1000"/>
              </a:spcBef>
              <a:spcAft>
                <a:spcPts val="0"/>
              </a:spcAft>
              <a:buClr>
                <a:schemeClr val="dk1"/>
              </a:buClr>
              <a:buSzPts val="3500"/>
              <a:buFont typeface="Arial"/>
              <a:buChar char="●"/>
            </a:pPr>
            <a:r>
              <a:rPr b="1" lang="en-US" sz="3500">
                <a:solidFill>
                  <a:schemeClr val="dk1"/>
                </a:solidFill>
                <a:latin typeface="Arial"/>
                <a:ea typeface="Arial"/>
                <a:cs typeface="Arial"/>
                <a:sym typeface="Arial"/>
              </a:rPr>
              <a:t>Users</a:t>
            </a:r>
            <a:r>
              <a:rPr lang="en-US" sz="3500">
                <a:solidFill>
                  <a:schemeClr val="dk1"/>
                </a:solidFill>
                <a:latin typeface="Arial"/>
                <a:ea typeface="Arial"/>
                <a:cs typeface="Arial"/>
                <a:sym typeface="Arial"/>
              </a:rPr>
              <a:t>: Suspicious activity was noted on March 25, 2020, with user_a active from 12:00 AM to 3:00 AM, peaking at </a:t>
            </a:r>
            <a:r>
              <a:rPr b="1" lang="en-US" sz="3500">
                <a:solidFill>
                  <a:schemeClr val="dk1"/>
                </a:solidFill>
                <a:latin typeface="Arial"/>
                <a:ea typeface="Arial"/>
                <a:cs typeface="Arial"/>
                <a:sym typeface="Arial"/>
              </a:rPr>
              <a:t>984</a:t>
            </a:r>
            <a:r>
              <a:rPr lang="en-US" sz="3500">
                <a:solidFill>
                  <a:schemeClr val="dk1"/>
                </a:solidFill>
                <a:latin typeface="Arial"/>
                <a:ea typeface="Arial"/>
                <a:cs typeface="Arial"/>
                <a:sym typeface="Arial"/>
              </a:rPr>
              <a:t>, and user_k active from 8:00 AM to 11:00 AM, peaking at </a:t>
            </a:r>
            <a:r>
              <a:rPr b="1" lang="en-US" sz="3500">
                <a:solidFill>
                  <a:schemeClr val="dk1"/>
                </a:solidFill>
                <a:latin typeface="Arial"/>
                <a:ea typeface="Arial"/>
                <a:cs typeface="Arial"/>
                <a:sym typeface="Arial"/>
              </a:rPr>
              <a:t>1256</a:t>
            </a:r>
            <a:r>
              <a:rPr lang="en-US" sz="3500">
                <a:solidFill>
                  <a:schemeClr val="dk1"/>
                </a:solidFill>
                <a:latin typeface="Arial"/>
                <a:ea typeface="Arial"/>
                <a:cs typeface="Arial"/>
                <a:sym typeface="Arial"/>
              </a:rPr>
              <a:t> </a:t>
            </a:r>
            <a:r>
              <a:rPr lang="en-US" sz="3500">
                <a:solidFill>
                  <a:schemeClr val="dk1"/>
                </a:solidFill>
                <a:latin typeface="Arial"/>
                <a:ea typeface="Arial"/>
                <a:cs typeface="Arial"/>
                <a:sym typeface="Arial"/>
              </a:rPr>
              <a:t>occurrences</a:t>
            </a:r>
            <a:r>
              <a:rPr lang="en-US" sz="3500">
                <a:solidFill>
                  <a:schemeClr val="dk1"/>
                </a:solidFill>
                <a:latin typeface="Arial"/>
                <a:ea typeface="Arial"/>
                <a:cs typeface="Arial"/>
                <a:sym typeface="Arial"/>
              </a:rPr>
              <a:t> of the “An attempt was made to reset an accounts password” signature. </a:t>
            </a:r>
            <a:endParaRPr sz="3500">
              <a:solidFill>
                <a:schemeClr val="dk1"/>
              </a:solidFill>
              <a:latin typeface="Arial"/>
              <a:ea typeface="Arial"/>
              <a:cs typeface="Arial"/>
              <a:sym typeface="Arial"/>
            </a:endParaRPr>
          </a:p>
          <a:p>
            <a:pPr indent="-450850" lvl="0" marL="914400" rtl="0" algn="l">
              <a:lnSpc>
                <a:spcPct val="115000"/>
              </a:lnSpc>
              <a:spcBef>
                <a:spcPts val="1000"/>
              </a:spcBef>
              <a:spcAft>
                <a:spcPts val="1000"/>
              </a:spcAft>
              <a:buClr>
                <a:schemeClr val="dk1"/>
              </a:buClr>
              <a:buSzPts val="3500"/>
              <a:buChar char="●"/>
            </a:pPr>
            <a:r>
              <a:rPr b="1" lang="en-US" sz="3500">
                <a:solidFill>
                  <a:schemeClr val="dk1"/>
                </a:solidFill>
                <a:latin typeface="Arial"/>
                <a:ea typeface="Arial"/>
                <a:cs typeface="Arial"/>
                <a:sym typeface="Arial"/>
              </a:rPr>
              <a:t>Signature analysis</a:t>
            </a:r>
            <a:r>
              <a:rPr lang="en-US" sz="3500">
                <a:solidFill>
                  <a:schemeClr val="dk1"/>
                </a:solidFill>
                <a:latin typeface="Arial"/>
                <a:ea typeface="Arial"/>
                <a:cs typeface="Arial"/>
                <a:sym typeface="Arial"/>
              </a:rPr>
              <a:t>: The data for "a user account was locked out" and "an attempt was made to reset an account password" align with other information from the dashboard. The charts show a clear spike in activity for both user_a and user_k at the same times across all metrics.</a:t>
            </a:r>
            <a:endParaRPr sz="3500">
              <a:solidFill>
                <a:srgbClr val="24292F"/>
              </a:solidFill>
              <a:latin typeface="Arial"/>
              <a:ea typeface="Arial"/>
              <a:cs typeface="Arial"/>
              <a:sym typeface="Arial"/>
            </a:endParaRPr>
          </a:p>
        </p:txBody>
      </p:sp>
      <p:pic>
        <p:nvPicPr>
          <p:cNvPr id="1656" name="Google Shape;1656;p117"/>
          <p:cNvPicPr preferRelativeResize="0"/>
          <p:nvPr/>
        </p:nvPicPr>
        <p:blipFill>
          <a:blip r:embed="rId3">
            <a:alphaModFix/>
          </a:blip>
          <a:stretch>
            <a:fillRect/>
          </a:stretch>
        </p:blipFill>
        <p:spPr>
          <a:xfrm>
            <a:off x="20756875" y="10064675"/>
            <a:ext cx="2889325" cy="2889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62" name="Google Shape;1662;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3" name="Google Shape;1663;p118"/>
          <p:cNvSpPr txBox="1"/>
          <p:nvPr>
            <p:ph idx="3" type="body"/>
          </p:nvPr>
        </p:nvSpPr>
        <p:spPr>
          <a:xfrm>
            <a:off x="703375" y="2295400"/>
            <a:ext cx="22942800" cy="58905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For the POST, HTTP method, there was a significant increase.</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Examination of the referrer domains showed no suspicious activity, but more extensive analysis is needed.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HTTP Response codes showed 404 increasing from 2% to 15%.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664" name="Google Shape;1664;p118"/>
          <p:cNvPicPr preferRelativeResize="0"/>
          <p:nvPr/>
        </p:nvPicPr>
        <p:blipFill>
          <a:blip r:embed="rId3">
            <a:alphaModFix/>
          </a:blip>
          <a:stretch>
            <a:fillRect/>
          </a:stretch>
        </p:blipFill>
        <p:spPr>
          <a:xfrm>
            <a:off x="19045490" y="7841440"/>
            <a:ext cx="4768100" cy="4768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70" name="Google Shape;1670;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1" name="Google Shape;1671;p119"/>
          <p:cNvSpPr txBox="1"/>
          <p:nvPr>
            <p:ph idx="3" type="body"/>
          </p:nvPr>
        </p:nvSpPr>
        <p:spPr>
          <a:xfrm>
            <a:off x="703375" y="2295400"/>
            <a:ext cx="22942800" cy="68925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thresholds were correct, we showed a jump in international activity between 8pm and 9pm.</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Between</a:t>
            </a:r>
            <a:r>
              <a:rPr lang="en-US" sz="4400">
                <a:solidFill>
                  <a:schemeClr val="dk1"/>
                </a:solidFill>
              </a:rPr>
              <a:t> 7pm and 9pm, we detected a </a:t>
            </a:r>
            <a:r>
              <a:rPr lang="en-US" sz="4400">
                <a:solidFill>
                  <a:schemeClr val="dk1"/>
                </a:solidFill>
              </a:rPr>
              <a:t>suspicious</a:t>
            </a:r>
            <a:r>
              <a:rPr lang="en-US" sz="4400">
                <a:solidFill>
                  <a:schemeClr val="dk1"/>
                </a:solidFill>
              </a:rPr>
              <a:t> volume of HTTP POST activity. It peaked at 1,296. Our threshold was correct and would have triggered an alert. </a:t>
            </a:r>
            <a:endParaRPr sz="4400">
              <a:solidFill>
                <a:schemeClr val="dk1"/>
              </a:solidFill>
            </a:endParaRPr>
          </a:p>
        </p:txBody>
      </p:sp>
      <p:pic>
        <p:nvPicPr>
          <p:cNvPr id="1672" name="Google Shape;1672;p119"/>
          <p:cNvPicPr preferRelativeResize="0"/>
          <p:nvPr/>
        </p:nvPicPr>
        <p:blipFill>
          <a:blip r:embed="rId3">
            <a:alphaModFix/>
          </a:blip>
          <a:stretch>
            <a:fillRect/>
          </a:stretch>
        </p:blipFill>
        <p:spPr>
          <a:xfrm>
            <a:off x="19139775" y="8447600"/>
            <a:ext cx="4506400" cy="450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78" name="Google Shape;1678;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9" name="Google Shape;1679;p12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time chart of HTTP methods revealed suspicious volume of GET and POST methods. GET peaked at 729 from 5pm to 7pm on March 25, 2020. POST peaked at 1296  from 7pm to 9pm on the same day.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cluster map revealed suspicious activity from Kiev (439), Kharkiv (433), D.C. (714) and NYC (549).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From the logs provided our URI data indicated “/VSI_Account_logon.php” as </a:t>
            </a:r>
            <a:r>
              <a:rPr lang="en-US" sz="4400">
                <a:solidFill>
                  <a:schemeClr val="dk1"/>
                </a:solidFill>
              </a:rPr>
              <a:t>having</a:t>
            </a:r>
            <a:r>
              <a:rPr lang="en-US" sz="4400">
                <a:solidFill>
                  <a:schemeClr val="dk1"/>
                </a:solidFill>
              </a:rPr>
              <a:t> suspiciously high volume. </a:t>
            </a:r>
            <a:endParaRPr sz="4400">
              <a:solidFill>
                <a:schemeClr val="dk1"/>
              </a:solidFill>
            </a:endParaRPr>
          </a:p>
        </p:txBody>
      </p:sp>
      <p:pic>
        <p:nvPicPr>
          <p:cNvPr id="1680" name="Google Shape;1680;p120"/>
          <p:cNvPicPr preferRelativeResize="0"/>
          <p:nvPr/>
        </p:nvPicPr>
        <p:blipFill>
          <a:blip r:embed="rId3">
            <a:alphaModFix/>
          </a:blip>
          <a:stretch>
            <a:fillRect/>
          </a:stretch>
        </p:blipFill>
        <p:spPr>
          <a:xfrm>
            <a:off x="19452925" y="8760750"/>
            <a:ext cx="4193250" cy="4193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id="1685" name="Google Shape;1685;p12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86" name="Google Shape;1686;p12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87" name="Google Shape;1687;p12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Recommendation To Begin Using </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“Export Everything” Add-On App </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with Splunk</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88" name="Google Shape;1688;p12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8" name="Google Shape;1348;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9" name="Google Shape;1349;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0" lvl="0" marL="914400" rtl="0" algn="l">
              <a:lnSpc>
                <a:spcPct val="115000"/>
              </a:lnSpc>
              <a:spcBef>
                <a:spcPts val="0"/>
              </a:spcBef>
              <a:spcAft>
                <a:spcPts val="0"/>
              </a:spcAft>
              <a:buNone/>
            </a:pPr>
            <a:r>
              <a:rPr lang="en-US" sz="3600">
                <a:solidFill>
                  <a:schemeClr val="dk1"/>
                </a:solidFill>
              </a:rPr>
              <a:t>We are a cybersecurity team working to secure the website of Virtual Space Industries (VSI), a small business that designs Virtual-reality programs for other businesses. We will take on the role of a SOC analyst to monitor against potential attacks on their systems and applications. This comes after a rumor of potential </a:t>
            </a:r>
            <a:r>
              <a:rPr lang="en-US" sz="3600">
                <a:solidFill>
                  <a:schemeClr val="dk1"/>
                </a:solidFill>
              </a:rPr>
              <a:t>cyber attacks</a:t>
            </a:r>
            <a:r>
              <a:rPr lang="en-US" sz="3600">
                <a:solidFill>
                  <a:schemeClr val="dk1"/>
                </a:solidFill>
              </a:rPr>
              <a:t> launched by a competitor (JobeCorp)  to disrupt business.</a:t>
            </a:r>
            <a:endParaRPr sz="3600">
              <a:solidFill>
                <a:schemeClr val="dk1"/>
              </a:solidFill>
            </a:endParaRPr>
          </a:p>
          <a:p>
            <a:pPr indent="0" lvl="0" marL="914400" rtl="0" algn="l">
              <a:lnSpc>
                <a:spcPct val="115000"/>
              </a:lnSpc>
              <a:spcBef>
                <a:spcPts val="1000"/>
              </a:spcBef>
              <a:spcAft>
                <a:spcPts val="0"/>
              </a:spcAft>
              <a:buNone/>
            </a:pPr>
            <a:r>
              <a:t/>
            </a:r>
            <a:endParaRPr sz="3600">
              <a:solidFill>
                <a:schemeClr val="dk1"/>
              </a:solidFill>
            </a:endParaRPr>
          </a:p>
          <a:p>
            <a:pPr indent="0" lvl="0" marL="914400" rtl="0" algn="l">
              <a:lnSpc>
                <a:spcPct val="115000"/>
              </a:lnSpc>
              <a:spcBef>
                <a:spcPts val="1000"/>
              </a:spcBef>
              <a:spcAft>
                <a:spcPts val="0"/>
              </a:spcAft>
              <a:buNone/>
            </a:pPr>
            <a:r>
              <a:rPr lang="en-US" sz="3600">
                <a:solidFill>
                  <a:schemeClr val="dk1"/>
                </a:solidFill>
              </a:rPr>
              <a:t>Using Splunk, we will customize the environment to protect VSI’s critical infrastructure. The components we’ll be monitoring include:</a:t>
            </a:r>
            <a:endParaRPr sz="3600">
              <a:solidFill>
                <a:schemeClr val="dk1"/>
              </a:solidFill>
            </a:endParaRPr>
          </a:p>
          <a:p>
            <a:pPr indent="0" lvl="0" marL="1828800" rtl="0" algn="l">
              <a:lnSpc>
                <a:spcPct val="115000"/>
              </a:lnSpc>
              <a:spcBef>
                <a:spcPts val="1000"/>
              </a:spcBef>
              <a:spcAft>
                <a:spcPts val="0"/>
              </a:spcAft>
              <a:buClr>
                <a:schemeClr val="dk1"/>
              </a:buClr>
              <a:buSzPts val="1100"/>
              <a:buFont typeface="Arial"/>
              <a:buNone/>
            </a:pPr>
            <a:r>
              <a:rPr lang="en-US" sz="3600">
                <a:solidFill>
                  <a:schemeClr val="dk1"/>
                </a:solidFill>
              </a:rPr>
              <a:t>○ An administrative webpage:</a:t>
            </a:r>
            <a:r>
              <a:rPr lang="en-US" sz="3600">
                <a:solidFill>
                  <a:schemeClr val="dk1"/>
                </a:solidFill>
                <a:uFill>
                  <a:noFill/>
                </a:uFill>
                <a:hlinkClick r:id="rId3">
                  <a:extLst>
                    <a:ext uri="{A12FA001-AC4F-418D-AE19-62706E023703}">
                      <ahyp:hlinkClr val="tx"/>
                    </a:ext>
                  </a:extLst>
                </a:hlinkClick>
              </a:rPr>
              <a:t> </a:t>
            </a:r>
            <a:r>
              <a:rPr lang="en-US" sz="3600" u="sng">
                <a:solidFill>
                  <a:schemeClr val="hlink"/>
                </a:solidFill>
                <a:hlinkClick r:id="rId4"/>
              </a:rPr>
              <a:t>https://vsi-corporation.azurewebsites.net/</a:t>
            </a:r>
            <a:endParaRPr sz="3600" u="sng">
              <a:solidFill>
                <a:schemeClr val="hlink"/>
              </a:solidFill>
            </a:endParaRPr>
          </a:p>
          <a:p>
            <a:pPr indent="0" lvl="0" marL="1828800" rtl="0" algn="l">
              <a:lnSpc>
                <a:spcPct val="115000"/>
              </a:lnSpc>
              <a:spcBef>
                <a:spcPts val="1000"/>
              </a:spcBef>
              <a:spcAft>
                <a:spcPts val="0"/>
              </a:spcAft>
              <a:buClr>
                <a:schemeClr val="dk1"/>
              </a:buClr>
              <a:buSzPts val="1100"/>
              <a:buFont typeface="Arial"/>
              <a:buNone/>
            </a:pPr>
            <a:r>
              <a:rPr lang="en-US" sz="3600">
                <a:solidFill>
                  <a:schemeClr val="dk1"/>
                </a:solidFill>
              </a:rPr>
              <a:t>○ An Apache web server hosting the site</a:t>
            </a:r>
            <a:endParaRPr sz="3600">
              <a:solidFill>
                <a:schemeClr val="dk1"/>
              </a:solidFill>
            </a:endParaRPr>
          </a:p>
          <a:p>
            <a:pPr indent="0" lvl="0" marL="1828800" rtl="0" algn="l">
              <a:lnSpc>
                <a:spcPct val="115000"/>
              </a:lnSpc>
              <a:spcBef>
                <a:spcPts val="1000"/>
              </a:spcBef>
              <a:spcAft>
                <a:spcPts val="0"/>
              </a:spcAft>
              <a:buNone/>
            </a:pPr>
            <a:r>
              <a:rPr lang="en-US" sz="3600">
                <a:solidFill>
                  <a:schemeClr val="dk1"/>
                </a:solidFill>
              </a:rPr>
              <a:t>○ A Windows operating system managing VSI’s backend operations</a:t>
            </a:r>
            <a:endParaRPr sz="3600">
              <a:solidFill>
                <a:schemeClr val="dk1"/>
              </a:solidFill>
            </a:endParaRPr>
          </a:p>
          <a:p>
            <a:pPr indent="0" lvl="0" marL="1371600" rtl="0" algn="l">
              <a:lnSpc>
                <a:spcPct val="115000"/>
              </a:lnSpc>
              <a:spcBef>
                <a:spcPts val="1000"/>
              </a:spcBef>
              <a:spcAft>
                <a:spcPts val="0"/>
              </a:spcAft>
              <a:buClr>
                <a:schemeClr val="dk1"/>
              </a:buClr>
              <a:buSzPts val="1100"/>
              <a:buFont typeface="Arial"/>
              <a:buNone/>
            </a:pPr>
            <a:r>
              <a:t/>
            </a:r>
            <a:endParaRPr sz="3600">
              <a:solidFill>
                <a:schemeClr val="dk1"/>
              </a:solidFill>
            </a:endParaRPr>
          </a:p>
          <a:p>
            <a:pPr indent="0" lvl="0" marL="914400" rtl="0" algn="l">
              <a:lnSpc>
                <a:spcPct val="115000"/>
              </a:lnSpc>
              <a:spcBef>
                <a:spcPts val="1000"/>
              </a:spcBef>
              <a:spcAft>
                <a:spcPts val="1000"/>
              </a:spcAft>
              <a:buNone/>
            </a:pPr>
            <a:r>
              <a:rPr lang="en-US" sz="3600">
                <a:solidFill>
                  <a:schemeClr val="dk1"/>
                </a:solidFill>
              </a:rPr>
              <a:t>We will use past logs to establish baselines, create detailed reports, set up alerts, and develop custom dashboards to track and respond to any suspicious activity.</a:t>
            </a:r>
            <a:endParaRPr sz="36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2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Export Everything - by Deductiv</a:t>
            </a:r>
            <a:endParaRPr/>
          </a:p>
        </p:txBody>
      </p:sp>
      <p:sp>
        <p:nvSpPr>
          <p:cNvPr id="1694" name="Google Shape;1694;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5" name="Google Shape;1695;p122"/>
          <p:cNvSpPr txBox="1"/>
          <p:nvPr/>
        </p:nvSpPr>
        <p:spPr>
          <a:xfrm>
            <a:off x="1867350" y="2333050"/>
            <a:ext cx="17634900" cy="1159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Summary</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a:solidFill>
                  <a:schemeClr val="dk1"/>
                </a:solidFill>
              </a:rPr>
              <a:t>This add-on exports your Splunk search results to remote destinations so you can do more with your Splunk data. Search commands and alert actions export your data to multiple destination types, with any fields, in nearly any format.</a:t>
            </a:r>
            <a:endParaRPr sz="3900">
              <a:solidFill>
                <a:schemeClr val="dk1"/>
              </a:solidFill>
            </a:endParaRPr>
          </a:p>
          <a:p>
            <a:pPr indent="0" lvl="0" marL="0" rtl="0" algn="l">
              <a:spcBef>
                <a:spcPts val="0"/>
              </a:spcBef>
              <a:spcAft>
                <a:spcPts val="0"/>
              </a:spcAft>
              <a:buNone/>
            </a:pPr>
            <a:r>
              <a:t/>
            </a:r>
            <a:endParaRPr sz="3900"/>
          </a:p>
          <a:p>
            <a:pPr indent="0" lvl="0" marL="0" rtl="0" algn="l">
              <a:spcBef>
                <a:spcPts val="0"/>
              </a:spcBef>
              <a:spcAft>
                <a:spcPts val="0"/>
              </a:spcAft>
              <a:buNone/>
            </a:pPr>
            <a:r>
              <a:rPr lang="en-US" sz="3900"/>
              <a:t>Features</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a:t>File-Based Destinations</a:t>
            </a:r>
            <a:endParaRPr sz="3900"/>
          </a:p>
          <a:p>
            <a:pPr indent="0" lvl="0" marL="0" rtl="0" algn="l">
              <a:spcBef>
                <a:spcPts val="0"/>
              </a:spcBef>
              <a:spcAft>
                <a:spcPts val="0"/>
              </a:spcAft>
              <a:buNone/>
            </a:pPr>
            <a:r>
              <a:rPr lang="en-US" sz="3900"/>
              <a:t>- AWS S3-Compatible Object Storage (S3, Google Cloud Storage, MinIO)</a:t>
            </a:r>
            <a:endParaRPr sz="3900"/>
          </a:p>
          <a:p>
            <a:pPr indent="0" lvl="0" marL="0" rtl="0" algn="l">
              <a:spcBef>
                <a:spcPts val="0"/>
              </a:spcBef>
              <a:spcAft>
                <a:spcPts val="0"/>
              </a:spcAft>
              <a:buNone/>
            </a:pPr>
            <a:r>
              <a:rPr lang="en-US" sz="3900"/>
              <a:t>- Azure Blob &amp; Data Lake Object Storage</a:t>
            </a:r>
            <a:endParaRPr sz="3900"/>
          </a:p>
          <a:p>
            <a:pPr indent="0" lvl="0" marL="0" rtl="0" algn="l">
              <a:spcBef>
                <a:spcPts val="0"/>
              </a:spcBef>
              <a:spcAft>
                <a:spcPts val="0"/>
              </a:spcAft>
              <a:buNone/>
            </a:pPr>
            <a:r>
              <a:rPr lang="en-US" sz="3900"/>
              <a:t>- Box.com Cloud Storage</a:t>
            </a:r>
            <a:endParaRPr sz="3900"/>
          </a:p>
          <a:p>
            <a:pPr indent="0" lvl="0" marL="0" rtl="0" algn="l">
              <a:spcBef>
                <a:spcPts val="0"/>
              </a:spcBef>
              <a:spcAft>
                <a:spcPts val="0"/>
              </a:spcAft>
              <a:buNone/>
            </a:pPr>
            <a:r>
              <a:rPr lang="en-US" sz="3900"/>
              <a:t>- Windows/SMB File Shares</a:t>
            </a:r>
            <a:endParaRPr sz="3900"/>
          </a:p>
          <a:p>
            <a:pPr indent="0" lvl="0" marL="0" rtl="0" algn="l">
              <a:spcBef>
                <a:spcPts val="0"/>
              </a:spcBef>
              <a:spcAft>
                <a:spcPts val="0"/>
              </a:spcAft>
              <a:buNone/>
            </a:pPr>
            <a:r>
              <a:rPr lang="en-US" sz="3900"/>
              <a:t>- SFTP Servers</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a:t>Formats</a:t>
            </a:r>
            <a:endParaRPr sz="3900"/>
          </a:p>
          <a:p>
            <a:pPr indent="-476250" lvl="0" marL="457200" rtl="0" algn="l">
              <a:spcBef>
                <a:spcPts val="0"/>
              </a:spcBef>
              <a:spcAft>
                <a:spcPts val="0"/>
              </a:spcAft>
              <a:buSzPts val="3900"/>
              <a:buChar char="-"/>
            </a:pPr>
            <a:r>
              <a:rPr lang="en-US" sz="3900"/>
              <a:t>JSON, raw text, key/value pairs, CSV, TSV, and more!</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t/>
            </a:r>
            <a:endParaRPr sz="3900"/>
          </a:p>
        </p:txBody>
      </p:sp>
      <p:pic>
        <p:nvPicPr>
          <p:cNvPr id="1696" name="Google Shape;1696;p122"/>
          <p:cNvPicPr preferRelativeResize="0"/>
          <p:nvPr/>
        </p:nvPicPr>
        <p:blipFill>
          <a:blip r:embed="rId3">
            <a:alphaModFix/>
          </a:blip>
          <a:stretch>
            <a:fillRect/>
          </a:stretch>
        </p:blipFill>
        <p:spPr>
          <a:xfrm>
            <a:off x="18923200" y="8231000"/>
            <a:ext cx="4723000" cy="4723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2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Export Everything</a:t>
            </a:r>
            <a:endParaRPr/>
          </a:p>
        </p:txBody>
      </p:sp>
      <p:sp>
        <p:nvSpPr>
          <p:cNvPr id="1702" name="Google Shape;1702;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03" name="Google Shape;1703;p123"/>
          <p:cNvSpPr txBox="1"/>
          <p:nvPr/>
        </p:nvSpPr>
        <p:spPr>
          <a:xfrm>
            <a:off x="1867350" y="2333050"/>
            <a:ext cx="17634900" cy="798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In order to help protect VSI, we have set up Export Everything to export the Splunk data to an Amazon S3 bucket in JSON format.</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a:t>This helps in the following scenarios:</a:t>
            </a:r>
            <a:endParaRPr sz="3900"/>
          </a:p>
          <a:p>
            <a:pPr indent="-476250" lvl="0" marL="457200" rtl="0" algn="l">
              <a:spcBef>
                <a:spcPts val="0"/>
              </a:spcBef>
              <a:spcAft>
                <a:spcPts val="0"/>
              </a:spcAft>
              <a:buSzPts val="3900"/>
              <a:buAutoNum type="arabicPeriod"/>
            </a:pPr>
            <a:r>
              <a:rPr lang="en-US" sz="3900"/>
              <a:t>It creates offsite cloud-based backups of the Splunk log files.  So if there was ever an issue with the Splunk server itself, there would still be offsite backups of the security data.</a:t>
            </a:r>
            <a:endParaRPr sz="3900"/>
          </a:p>
          <a:p>
            <a:pPr indent="-476250" lvl="0" marL="457200" rtl="0" algn="l">
              <a:spcBef>
                <a:spcPts val="0"/>
              </a:spcBef>
              <a:spcAft>
                <a:spcPts val="0"/>
              </a:spcAft>
              <a:buSzPts val="3900"/>
              <a:buAutoNum type="arabicPeriod"/>
            </a:pPr>
            <a:r>
              <a:rPr lang="en-US" sz="3900"/>
              <a:t>By changing the output format from CSV to JSON, the data can be used more programmatically such as by other tools or by data analysts.</a:t>
            </a:r>
            <a:endParaRPr sz="3900"/>
          </a:p>
          <a:p>
            <a:pPr indent="-476250" lvl="0" marL="457200" rtl="0" algn="l">
              <a:spcBef>
                <a:spcPts val="0"/>
              </a:spcBef>
              <a:spcAft>
                <a:spcPts val="0"/>
              </a:spcAft>
              <a:buSzPts val="3900"/>
              <a:buAutoNum type="arabicPeriod"/>
            </a:pPr>
            <a:r>
              <a:rPr lang="en-US" sz="3900"/>
              <a:t>It allows other systems/analysts to access the logs via the cloud without affecting the real-time performance of the Splunk server.  This is especially useful in a “data lake” environment.</a:t>
            </a:r>
            <a:endParaRPr sz="3900"/>
          </a:p>
          <a:p>
            <a:pPr indent="0" lvl="0" marL="0" rtl="0" algn="l">
              <a:spcBef>
                <a:spcPts val="0"/>
              </a:spcBef>
              <a:spcAft>
                <a:spcPts val="0"/>
              </a:spcAft>
              <a:buNone/>
            </a:pPr>
            <a:r>
              <a:t/>
            </a:r>
            <a:endParaRPr sz="3900"/>
          </a:p>
        </p:txBody>
      </p:sp>
      <p:pic>
        <p:nvPicPr>
          <p:cNvPr id="1704" name="Google Shape;1704;p123"/>
          <p:cNvPicPr preferRelativeResize="0"/>
          <p:nvPr/>
        </p:nvPicPr>
        <p:blipFill>
          <a:blip r:embed="rId3">
            <a:alphaModFix/>
          </a:blip>
          <a:stretch>
            <a:fillRect/>
          </a:stretch>
        </p:blipFill>
        <p:spPr>
          <a:xfrm>
            <a:off x="18294250" y="9635800"/>
            <a:ext cx="5351950" cy="3318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2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Export Everything</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10" name="Google Shape;1710;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11" name="Google Shape;1711;p124"/>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[Images for add-on app]</a:t>
            </a:r>
            <a:endParaRPr sz="3900"/>
          </a:p>
        </p:txBody>
      </p:sp>
      <p:pic>
        <p:nvPicPr>
          <p:cNvPr id="1712" name="Google Shape;1712;p124"/>
          <p:cNvPicPr preferRelativeResize="0"/>
          <p:nvPr/>
        </p:nvPicPr>
        <p:blipFill>
          <a:blip r:embed="rId3">
            <a:alphaModFix/>
          </a:blip>
          <a:stretch>
            <a:fillRect/>
          </a:stretch>
        </p:blipFill>
        <p:spPr>
          <a:xfrm>
            <a:off x="1009875" y="2333050"/>
            <a:ext cx="19349850" cy="753527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2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Export Everything</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18" name="Google Shape;1718;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19" name="Google Shape;1719;p125"/>
          <p:cNvSpPr txBox="1"/>
          <p:nvPr/>
        </p:nvSpPr>
        <p:spPr>
          <a:xfrm>
            <a:off x="1867350" y="2333050"/>
            <a:ext cx="17634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Our configuration of Export Everything to export to our Amazon S3 bucket “Group3Bucket”, in JSON format, to a file named attacklog.json.  In a live Splunk environment, we would configure rotating log file names rather than something static as we had to do here.</a:t>
            </a:r>
            <a:endParaRPr sz="3900"/>
          </a:p>
        </p:txBody>
      </p:sp>
      <p:pic>
        <p:nvPicPr>
          <p:cNvPr id="1720" name="Google Shape;1720;p125"/>
          <p:cNvPicPr preferRelativeResize="0"/>
          <p:nvPr/>
        </p:nvPicPr>
        <p:blipFill>
          <a:blip r:embed="rId3">
            <a:alphaModFix/>
          </a:blip>
          <a:stretch>
            <a:fillRect/>
          </a:stretch>
        </p:blipFill>
        <p:spPr>
          <a:xfrm>
            <a:off x="4907395" y="4919050"/>
            <a:ext cx="11554805" cy="8610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2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727" name="Google Shape;1727;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28" name="Google Shape;1728;p12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729" name="Google Shape;1729;p126"/>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317500" lvl="0" marL="457200" rtl="0" algn="l">
              <a:spcBef>
                <a:spcPts val="0"/>
              </a:spcBef>
              <a:spcAft>
                <a:spcPts val="0"/>
              </a:spcAft>
              <a:buSzPts val="1400"/>
              <a:buChar char="●"/>
            </a:pPr>
            <a:r>
              <a:rPr lang="en-US"/>
              <a:t>This server hosts the intellectual property related to VSI's next-generation virtual reality programs, encompassing critical assets and proprietary information essential to their development and innovation.</a:t>
            </a:r>
            <a:endParaRPr/>
          </a:p>
        </p:txBody>
      </p:sp>
      <p:sp>
        <p:nvSpPr>
          <p:cNvPr id="1730" name="Google Shape;1730;p126"/>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731" name="Google Shape;1731;p126"/>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317500" lvl="0" marL="457200" rtl="0" algn="l">
              <a:spcBef>
                <a:spcPts val="0"/>
              </a:spcBef>
              <a:spcAft>
                <a:spcPts val="0"/>
              </a:spcAft>
              <a:buClr>
                <a:schemeClr val="dk1"/>
              </a:buClr>
              <a:buSzPts val="1400"/>
              <a:buChar char="●"/>
            </a:pPr>
            <a:r>
              <a:rPr lang="en-US">
                <a:solidFill>
                  <a:schemeClr val="dk1"/>
                </a:solidFill>
              </a:rPr>
              <a:t>This server contains the logs for VSI's main public-facing website, vsicompany.com, which serves as the primary platform for external communications and user interactions.</a:t>
            </a:r>
            <a:endParaRPr>
              <a:solidFill>
                <a:schemeClr val="dk1"/>
              </a:solidFill>
            </a:endParaRPr>
          </a:p>
        </p:txBody>
      </p:sp>
      <p:sp>
        <p:nvSpPr>
          <p:cNvPr id="1732" name="Google Shape;1732;p126"/>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733" name="Google Shape;1733;p126"/>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734" name="Google Shape;1734;p126"/>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pic>
        <p:nvPicPr>
          <p:cNvPr id="1735" name="Google Shape;1735;p126"/>
          <p:cNvPicPr preferRelativeResize="0"/>
          <p:nvPr/>
        </p:nvPicPr>
        <p:blipFill>
          <a:blip r:embed="rId3">
            <a:alphaModFix/>
          </a:blip>
          <a:stretch>
            <a:fillRect/>
          </a:stretch>
        </p:blipFill>
        <p:spPr>
          <a:xfrm>
            <a:off x="2902012" y="8789399"/>
            <a:ext cx="5589775" cy="3323150"/>
          </a:xfrm>
          <a:prstGeom prst="rect">
            <a:avLst/>
          </a:prstGeom>
          <a:noFill/>
          <a:ln>
            <a:noFill/>
          </a:ln>
        </p:spPr>
      </p:pic>
      <p:pic>
        <p:nvPicPr>
          <p:cNvPr id="1736" name="Google Shape;1736;p126"/>
          <p:cNvPicPr preferRelativeResize="0"/>
          <p:nvPr/>
        </p:nvPicPr>
        <p:blipFill>
          <a:blip r:embed="rId4">
            <a:alphaModFix/>
          </a:blip>
          <a:stretch>
            <a:fillRect/>
          </a:stretch>
        </p:blipFill>
        <p:spPr>
          <a:xfrm>
            <a:off x="14056275" y="8789391"/>
            <a:ext cx="9311500" cy="261955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pic>
        <p:nvPicPr>
          <p:cNvPr id="1741" name="Google Shape;1741;p12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742" name="Google Shape;1742;p12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43" name="Google Shape;1743;p12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744" name="Google Shape;1744;p12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2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750" name="Google Shape;1750;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51" name="Google Shape;1751;p128"/>
          <p:cNvSpPr txBox="1"/>
          <p:nvPr>
            <p:ph idx="3" type="body"/>
          </p:nvPr>
        </p:nvSpPr>
        <p:spPr>
          <a:xfrm>
            <a:off x="703375" y="2295400"/>
            <a:ext cx="22942800" cy="11420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Our findings indicate that on March 25th VSI had multiple </a:t>
            </a:r>
            <a:r>
              <a:rPr lang="en-US" sz="4400">
                <a:solidFill>
                  <a:schemeClr val="dk1"/>
                </a:solidFill>
              </a:rPr>
              <a:t>attacks on both servers. These attacks were mostly Bruteforce password spamming from different regions of the world. </a:t>
            </a:r>
            <a:r>
              <a:rPr lang="en-US" sz="4400">
                <a:solidFill>
                  <a:schemeClr val="dk1"/>
                </a:solidFill>
              </a:rPr>
              <a:t>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VSI should </a:t>
            </a:r>
            <a:r>
              <a:rPr lang="en-US" sz="4400">
                <a:solidFill>
                  <a:schemeClr val="dk1"/>
                </a:solidFill>
              </a:rPr>
              <a:t>introduce</a:t>
            </a:r>
            <a:r>
              <a:rPr lang="en-US" sz="4400">
                <a:solidFill>
                  <a:schemeClr val="dk1"/>
                </a:solidFill>
              </a:rPr>
              <a:t> a MFA (multi-factor authentication) to their website </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Create a lock for over 3 failed password attempts. </a:t>
            </a:r>
            <a:endParaRPr sz="4400">
              <a:solidFill>
                <a:schemeClr val="dk1"/>
              </a:solidFill>
            </a:endParaRPr>
          </a:p>
          <a:p>
            <a:pPr indent="-508000" lvl="1" marL="1371600" rtl="0" algn="l">
              <a:lnSpc>
                <a:spcPct val="115000"/>
              </a:lnSpc>
              <a:spcBef>
                <a:spcPts val="1000"/>
              </a:spcBef>
              <a:spcAft>
                <a:spcPts val="1000"/>
              </a:spcAft>
              <a:buClr>
                <a:schemeClr val="dk1"/>
              </a:buClr>
              <a:buSzPts val="4400"/>
              <a:buChar char="○"/>
            </a:pPr>
            <a:r>
              <a:rPr lang="en-US" sz="4400">
                <a:solidFill>
                  <a:schemeClr val="dk1"/>
                </a:solidFill>
              </a:rPr>
              <a:t>VSI should use the “Export Everything” </a:t>
            </a:r>
            <a:r>
              <a:rPr lang="en-US" sz="4400">
                <a:solidFill>
                  <a:schemeClr val="dk1"/>
                </a:solidFill>
              </a:rPr>
              <a:t>Add-On for Splunk. Exporting data to Amazon S3 facilitates offsite backups of the security data and it enables cloud-based log analysis without impacting Splunk’s real-time performance - it will enhance VSI’s abilities to use their data more effectively.</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id="1354" name="Google Shape;1354;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5" name="Google Shape;1355;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6" name="Google Shape;1356;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7" name="Google Shape;1357;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363" name="Google Shape;1363;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4" name="Google Shape;1364;p8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65" name="Google Shape;1365;p88"/>
          <p:cNvGraphicFramePr/>
          <p:nvPr/>
        </p:nvGraphicFramePr>
        <p:xfrm>
          <a:off x="1310263" y="4179725"/>
          <a:ext cx="3000000" cy="3000000"/>
        </p:xfrm>
        <a:graphic>
          <a:graphicData uri="http://schemas.openxmlformats.org/drawingml/2006/table">
            <a:tbl>
              <a:tblPr>
                <a:noFill/>
                <a:tableStyleId>{1BA0C7A9-CF2A-4F68-A37C-20CB8018264C}</a:tableStyleId>
              </a:tblPr>
              <a:tblGrid>
                <a:gridCol w="10878550"/>
                <a:gridCol w="10878550"/>
              </a:tblGrid>
              <a:tr h="756875">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1944825">
                <a:tc>
                  <a:txBody>
                    <a:bodyPr/>
                    <a:lstStyle/>
                    <a:p>
                      <a:pPr indent="0" lvl="0" marL="0" rtl="0" algn="ctr">
                        <a:spcBef>
                          <a:spcPts val="0"/>
                        </a:spcBef>
                        <a:spcAft>
                          <a:spcPts val="0"/>
                        </a:spcAft>
                        <a:buNone/>
                      </a:pPr>
                      <a:r>
                        <a:rPr lang="en-US" sz="4400">
                          <a:solidFill>
                            <a:schemeClr val="dk1"/>
                          </a:solidFill>
                          <a:latin typeface="Roboto"/>
                          <a:ea typeface="Roboto"/>
                          <a:cs typeface="Roboto"/>
                          <a:sym typeface="Roboto"/>
                        </a:rPr>
                        <a:t>ID Number Associated with Specific Signature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dk1"/>
                          </a:solidFill>
                          <a:latin typeface="Roboto"/>
                          <a:ea typeface="Roboto"/>
                          <a:cs typeface="Roboto"/>
                          <a:sym typeface="Roboto"/>
                        </a:rPr>
                        <a:t>A report that shows the ID number</a:t>
                      </a:r>
                      <a:endParaRPr sz="4400">
                        <a:solidFill>
                          <a:schemeClr val="dk1"/>
                        </a:solidFill>
                        <a:latin typeface="Roboto"/>
                        <a:ea typeface="Roboto"/>
                        <a:cs typeface="Roboto"/>
                        <a:sym typeface="Roboto"/>
                      </a:endParaRPr>
                    </a:p>
                    <a:p>
                      <a:pPr indent="0" lvl="0" marL="0" rtl="0" algn="ctr">
                        <a:spcBef>
                          <a:spcPts val="0"/>
                        </a:spcBef>
                        <a:spcAft>
                          <a:spcPts val="0"/>
                        </a:spcAft>
                        <a:buNone/>
                      </a:pPr>
                      <a:r>
                        <a:rPr lang="en-US" sz="4400">
                          <a:solidFill>
                            <a:schemeClr val="dk1"/>
                          </a:solidFill>
                          <a:latin typeface="Roboto"/>
                          <a:ea typeface="Roboto"/>
                          <a:cs typeface="Roboto"/>
                          <a:sym typeface="Roboto"/>
                        </a:rPr>
                        <a:t>associated with the specific signature for</a:t>
                      </a:r>
                      <a:endParaRPr sz="4400">
                        <a:solidFill>
                          <a:schemeClr val="dk1"/>
                        </a:solidFill>
                        <a:latin typeface="Roboto"/>
                        <a:ea typeface="Roboto"/>
                        <a:cs typeface="Roboto"/>
                        <a:sym typeface="Roboto"/>
                      </a:endParaRPr>
                    </a:p>
                    <a:p>
                      <a:pPr indent="0" lvl="0" marL="0" rtl="0" algn="ctr">
                        <a:spcBef>
                          <a:spcPts val="0"/>
                        </a:spcBef>
                        <a:spcAft>
                          <a:spcPts val="0"/>
                        </a:spcAft>
                        <a:buNone/>
                      </a:pPr>
                      <a:r>
                        <a:rPr lang="en-US" sz="4400">
                          <a:solidFill>
                            <a:schemeClr val="dk1"/>
                          </a:solidFill>
                          <a:latin typeface="Roboto"/>
                          <a:ea typeface="Roboto"/>
                          <a:cs typeface="Roboto"/>
                          <a:sym typeface="Roboto"/>
                        </a:rPr>
                        <a:t>Windows activity.</a:t>
                      </a:r>
                      <a:endParaRPr sz="4400">
                        <a:solidFill>
                          <a:schemeClr val="dk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350850">
                <a:tc>
                  <a:txBody>
                    <a:bodyPr/>
                    <a:lstStyle/>
                    <a:p>
                      <a:pPr indent="0" lvl="0" marL="0" rtl="0" algn="ctr">
                        <a:spcBef>
                          <a:spcPts val="0"/>
                        </a:spcBef>
                        <a:spcAft>
                          <a:spcPts val="0"/>
                        </a:spcAft>
                        <a:buNone/>
                      </a:pPr>
                      <a:r>
                        <a:rPr lang="en-US" sz="4400">
                          <a:latin typeface="Roboto"/>
                          <a:ea typeface="Roboto"/>
                          <a:cs typeface="Roboto"/>
                          <a:sym typeface="Roboto"/>
                        </a:rPr>
                        <a:t>Windows Logs Severity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to quickly understand the severity</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levels of the Windows logs being viewed.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944825">
                <a:tc>
                  <a:txBody>
                    <a:bodyPr/>
                    <a:lstStyle/>
                    <a:p>
                      <a:pPr indent="0" lvl="0" marL="0" rtl="0" algn="ctr">
                        <a:spcBef>
                          <a:spcPts val="0"/>
                        </a:spcBef>
                        <a:spcAft>
                          <a:spcPts val="0"/>
                        </a:spcAft>
                        <a:buNone/>
                      </a:pPr>
                      <a:r>
                        <a:rPr lang="en-US" sz="4400">
                          <a:latin typeface="Roboto"/>
                          <a:ea typeface="Roboto"/>
                          <a:cs typeface="Roboto"/>
                          <a:sym typeface="Roboto"/>
                        </a:rPr>
                        <a:t>Success and Failure - Windows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will show if there is a</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suspicious level of failed activities on their</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server.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60250">
                <a:tc>
                  <a:txBody>
                    <a:bodyPr/>
                    <a:lstStyle/>
                    <a:p>
                      <a:pPr indent="0" lvl="0" marL="0" rtl="0" algn="l">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372" name="Google Shape;1372;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3" name="Google Shape;1373;p8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74" name="Google Shape;1374;p89"/>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76" name="Google Shape;1376;p89"/>
          <p:cNvPicPr preferRelativeResize="0"/>
          <p:nvPr/>
        </p:nvPicPr>
        <p:blipFill rotWithShape="1">
          <a:blip r:embed="rId3">
            <a:alphaModFix/>
          </a:blip>
          <a:srcRect b="0" l="0" r="0" t="17850"/>
          <a:stretch/>
        </p:blipFill>
        <p:spPr>
          <a:xfrm>
            <a:off x="1119663" y="2000050"/>
            <a:ext cx="22138325" cy="112191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Images of Reports—Windows</a:t>
            </a:r>
            <a:endParaRPr/>
          </a:p>
        </p:txBody>
      </p:sp>
      <p:sp>
        <p:nvSpPr>
          <p:cNvPr id="1383" name="Google Shape;138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4" name="Google Shape;1384;p9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85" name="Google Shape;1385;p90"/>
          <p:cNvPicPr preferRelativeResize="0"/>
          <p:nvPr/>
        </p:nvPicPr>
        <p:blipFill rotWithShape="1">
          <a:blip r:embed="rId3">
            <a:alphaModFix/>
          </a:blip>
          <a:srcRect b="39922" l="0" r="0" t="18211"/>
          <a:stretch/>
        </p:blipFill>
        <p:spPr>
          <a:xfrm>
            <a:off x="1520825" y="2488600"/>
            <a:ext cx="22125375" cy="928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Images of Reports—Windows</a:t>
            </a:r>
            <a:endParaRPr/>
          </a:p>
        </p:txBody>
      </p:sp>
      <p:sp>
        <p:nvSpPr>
          <p:cNvPr id="1392" name="Google Shape;1392;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3" name="Google Shape;1393;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94" name="Google Shape;1394;p91"/>
          <p:cNvPicPr preferRelativeResize="0"/>
          <p:nvPr/>
        </p:nvPicPr>
        <p:blipFill rotWithShape="1">
          <a:blip r:embed="rId3">
            <a:alphaModFix/>
          </a:blip>
          <a:srcRect b="36672" l="0" r="0" t="0"/>
          <a:stretch/>
        </p:blipFill>
        <p:spPr>
          <a:xfrm>
            <a:off x="863974" y="2108275"/>
            <a:ext cx="21625600" cy="1073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